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1"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20"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48338-4E05-4E51-8BB0-DA3DD490E2CE}"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48338-4E05-4E51-8BB0-DA3DD490E2CE}"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48338-4E05-4E51-8BB0-DA3DD490E2CE}"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48338-4E05-4E51-8BB0-DA3DD490E2CE}"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48338-4E05-4E51-8BB0-DA3DD490E2CE}"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48338-4E05-4E51-8BB0-DA3DD490E2CE}"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48338-4E05-4E51-8BB0-DA3DD490E2CE}"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48338-4E05-4E51-8BB0-DA3DD490E2CE}"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48338-4E05-4E51-8BB0-DA3DD490E2CE}"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48338-4E05-4E51-8BB0-DA3DD490E2CE}"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48338-4E05-4E51-8BB0-DA3DD490E2CE}"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9362-84A5-4EAF-A120-326C75660B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48338-4E05-4E51-8BB0-DA3DD490E2CE}"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B9362-84A5-4EAF-A120-326C75660B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Autofit/>
          </a:bodyPr>
          <a:lstStyle/>
          <a:p>
            <a:r>
              <a:rPr lang="en-US" sz="6600" dirty="0" smtClean="0">
                <a:solidFill>
                  <a:srgbClr val="C00000"/>
                </a:solidFill>
                <a:latin typeface="Segoe UI" pitchFamily="34" charset="0"/>
                <a:cs typeface="Segoe UI" pitchFamily="34" charset="0"/>
              </a:rPr>
              <a:t>Know Your Faith IV:</a:t>
            </a:r>
            <a:br>
              <a:rPr lang="en-US" sz="6600" dirty="0" smtClean="0">
                <a:solidFill>
                  <a:srgbClr val="C00000"/>
                </a:solidFill>
                <a:latin typeface="Segoe UI" pitchFamily="34" charset="0"/>
                <a:cs typeface="Segoe UI" pitchFamily="34" charset="0"/>
              </a:rPr>
            </a:br>
            <a:r>
              <a:rPr lang="en-US" sz="6600" dirty="0" smtClean="0">
                <a:solidFill>
                  <a:srgbClr val="C00000"/>
                </a:solidFill>
                <a:latin typeface="Segoe UI" pitchFamily="34" charset="0"/>
                <a:cs typeface="Segoe UI" pitchFamily="34" charset="0"/>
              </a:rPr>
              <a:t>The Church Fathers</a:t>
            </a:r>
            <a:endParaRPr lang="en-US" sz="6600" dirty="0">
              <a:solidFill>
                <a:srgbClr val="C00000"/>
              </a:solidFill>
              <a:latin typeface="Segoe UI" pitchFamily="34" charset="0"/>
              <a:cs typeface="Segoe UI" pitchFamily="34" charset="0"/>
            </a:endParaRPr>
          </a:p>
        </p:txBody>
      </p:sp>
      <p:sp>
        <p:nvSpPr>
          <p:cNvPr id="3" name="Subtitle 2"/>
          <p:cNvSpPr>
            <a:spLocks noGrp="1"/>
          </p:cNvSpPr>
          <p:nvPr>
            <p:ph type="subTitle" idx="1"/>
          </p:nvPr>
        </p:nvSpPr>
        <p:spPr>
          <a:xfrm>
            <a:off x="1051560" y="3048000"/>
            <a:ext cx="7040880" cy="1828800"/>
          </a:xfrm>
        </p:spPr>
        <p:txBody>
          <a:bodyPr/>
          <a:lstStyle/>
          <a:p>
            <a:r>
              <a:rPr lang="en-US" dirty="0" smtClean="0">
                <a:solidFill>
                  <a:schemeClr val="tx1"/>
                </a:solidFill>
                <a:latin typeface="Segoe UI" pitchFamily="34" charset="0"/>
                <a:cs typeface="Segoe UI" pitchFamily="34" charset="0"/>
              </a:rPr>
              <a:t>Session 1:  The Apostolic and </a:t>
            </a:r>
          </a:p>
          <a:p>
            <a:r>
              <a:rPr lang="en-US" dirty="0" smtClean="0">
                <a:solidFill>
                  <a:schemeClr val="tx1"/>
                </a:solidFill>
                <a:latin typeface="Segoe UI" pitchFamily="34" charset="0"/>
                <a:cs typeface="Segoe UI" pitchFamily="34" charset="0"/>
              </a:rPr>
              <a:t>Ante-Nicene Fathers</a:t>
            </a:r>
            <a:endParaRPr lang="en-US" dirty="0">
              <a:solidFill>
                <a:schemeClr val="tx1"/>
              </a:solidFill>
              <a:latin typeface="Segoe UI" pitchFamily="34" charset="0"/>
              <a:cs typeface="Segoe UI" pitchFamily="34" charset="0"/>
            </a:endParaRPr>
          </a:p>
        </p:txBody>
      </p:sp>
      <p:sp>
        <p:nvSpPr>
          <p:cNvPr id="4" name="TextBox 3"/>
          <p:cNvSpPr txBox="1"/>
          <p:nvPr/>
        </p:nvSpPr>
        <p:spPr>
          <a:xfrm>
            <a:off x="457200" y="4341674"/>
            <a:ext cx="8229600" cy="2215991"/>
          </a:xfrm>
          <a:prstGeom prst="rect">
            <a:avLst/>
          </a:prstGeom>
          <a:noFill/>
        </p:spPr>
        <p:txBody>
          <a:bodyPr wrap="square" rtlCol="0">
            <a:spAutoFit/>
          </a:bodyPr>
          <a:lstStyle/>
          <a:p>
            <a:pPr algn="ctr"/>
            <a:r>
              <a:rPr lang="en-US" dirty="0" smtClean="0">
                <a:latin typeface="Segoe UI" pitchFamily="34" charset="0"/>
                <a:cs typeface="Segoe UI" pitchFamily="34" charset="0"/>
              </a:rPr>
              <a:t>Their place in Christian History, </a:t>
            </a:r>
          </a:p>
          <a:p>
            <a:pPr algn="ctr"/>
            <a:r>
              <a:rPr lang="en-US" dirty="0" smtClean="0">
                <a:latin typeface="Segoe UI" pitchFamily="34" charset="0"/>
                <a:cs typeface="Segoe UI" pitchFamily="34" charset="0"/>
              </a:rPr>
              <a:t>The world to which they witnessed,</a:t>
            </a:r>
          </a:p>
          <a:p>
            <a:pPr algn="ctr"/>
            <a:r>
              <a:rPr lang="en-US" dirty="0" smtClean="0">
                <a:latin typeface="Segoe UI" pitchFamily="34" charset="0"/>
                <a:cs typeface="Segoe UI" pitchFamily="34" charset="0"/>
              </a:rPr>
              <a:t>Their writings.</a:t>
            </a:r>
            <a:endParaRPr lang="en-US" dirty="0">
              <a:latin typeface="Segoe UI" pitchFamily="34" charset="0"/>
              <a:cs typeface="Segoe UI" pitchFamily="34" charset="0"/>
            </a:endParaRPr>
          </a:p>
          <a:p>
            <a:pPr algn="ctr"/>
            <a:endParaRPr lang="en-US" dirty="0" smtClean="0"/>
          </a:p>
          <a:p>
            <a:pPr algn="ctr"/>
            <a:endParaRPr lang="en-US" dirty="0"/>
          </a:p>
          <a:p>
            <a:pPr algn="ctr"/>
            <a:r>
              <a:rPr lang="en-US" sz="2400" dirty="0" smtClean="0">
                <a:latin typeface="Segoe UI" pitchFamily="34" charset="0"/>
                <a:cs typeface="Segoe UI" pitchFamily="34" charset="0"/>
              </a:rPr>
              <a:t>Ignatius of Antioch, Clement of Rome, Polycarp of Smyrna</a:t>
            </a:r>
            <a:endParaRPr lang="en-US" sz="2400" dirty="0">
              <a:latin typeface="Segoe UI" pitchFamily="34" charset="0"/>
              <a:cs typeface="Segoe U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gabrielashland.org/site/wp-content/uploads/2012/01/timeline.jpg"/>
          <p:cNvPicPr>
            <a:picLocks noChangeAspect="1" noChangeArrowheads="1"/>
          </p:cNvPicPr>
          <p:nvPr/>
        </p:nvPicPr>
        <p:blipFill>
          <a:blip r:embed="rId2" cstate="print"/>
          <a:srcRect/>
          <a:stretch>
            <a:fillRect/>
          </a:stretch>
        </p:blipFill>
        <p:spPr bwMode="auto">
          <a:xfrm>
            <a:off x="0" y="113887"/>
            <a:ext cx="9144000" cy="66302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ualberta.ca/~csmackay/CLASS_282/Images/Mapemed.jpg"/>
          <p:cNvPicPr>
            <a:picLocks noChangeAspect="1" noChangeArrowheads="1"/>
          </p:cNvPicPr>
          <p:nvPr/>
        </p:nvPicPr>
        <p:blipFill>
          <a:blip r:embed="rId2" cstate="print"/>
          <a:srcRect l="1667" t="6296" r="5000" b="2231"/>
          <a:stretch>
            <a:fillRect/>
          </a:stretch>
        </p:blipFill>
        <p:spPr bwMode="auto">
          <a:xfrm>
            <a:off x="12527" y="617220"/>
            <a:ext cx="9118947" cy="56235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kentlee7.com/biblia/docs/7iglesias.jpg"/>
          <p:cNvPicPr>
            <a:picLocks noChangeAspect="1" noChangeArrowheads="1"/>
          </p:cNvPicPr>
          <p:nvPr/>
        </p:nvPicPr>
        <p:blipFill>
          <a:blip r:embed="rId2" cstate="print"/>
          <a:srcRect/>
          <a:stretch>
            <a:fillRect/>
          </a:stretch>
        </p:blipFill>
        <p:spPr bwMode="auto">
          <a:xfrm>
            <a:off x="0" y="446507"/>
            <a:ext cx="9144000" cy="59649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bth-14fa.kxcdn.com/media/W1siZiIsIjIwMTUvMDgvMTIvMDcvNDcvMjQvMTY4L0lNR1AzMDI3X0R4Ty5qcGciXSxbInAiLCJ0aHVtYiIsIjM2MHgyNzAjIl1d/IMGP3027_DxO.jpg"/>
          <p:cNvPicPr>
            <a:picLocks noChangeAspect="1" noChangeArrowheads="1"/>
          </p:cNvPicPr>
          <p:nvPr/>
        </p:nvPicPr>
        <p:blipFill>
          <a:blip r:embed="rId2" cstate="print"/>
          <a:srcRect/>
          <a:stretch>
            <a:fillRect/>
          </a:stretch>
        </p:blipFill>
        <p:spPr bwMode="auto">
          <a:xfrm>
            <a:off x="228600" y="1752600"/>
            <a:ext cx="4673598" cy="3505200"/>
          </a:xfrm>
          <a:prstGeom prst="rect">
            <a:avLst/>
          </a:prstGeom>
          <a:noFill/>
        </p:spPr>
      </p:pic>
      <p:sp>
        <p:nvSpPr>
          <p:cNvPr id="3" name="Title 2"/>
          <p:cNvSpPr>
            <a:spLocks noGrp="1"/>
          </p:cNvSpPr>
          <p:nvPr>
            <p:ph type="title"/>
          </p:nvPr>
        </p:nvSpPr>
        <p:spPr/>
        <p:txBody>
          <a:bodyPr>
            <a:normAutofit fontScale="90000"/>
          </a:bodyPr>
          <a:lstStyle/>
          <a:p>
            <a:r>
              <a:rPr lang="en-US" dirty="0" smtClean="0"/>
              <a:t>The Writings of the Apostolic and Ante-Nicene Fathers</a:t>
            </a:r>
            <a:endParaRPr lang="en-US" dirty="0"/>
          </a:p>
        </p:txBody>
      </p:sp>
      <p:sp>
        <p:nvSpPr>
          <p:cNvPr id="6" name="TextBox 5"/>
          <p:cNvSpPr txBox="1"/>
          <p:nvPr/>
        </p:nvSpPr>
        <p:spPr>
          <a:xfrm>
            <a:off x="5029200" y="1676400"/>
            <a:ext cx="4023360" cy="4662815"/>
          </a:xfrm>
          <a:prstGeom prst="rect">
            <a:avLst/>
          </a:prstGeom>
          <a:noFill/>
        </p:spPr>
        <p:txBody>
          <a:bodyPr wrap="square" rtlCol="0">
            <a:spAutoFit/>
          </a:bodyPr>
          <a:lstStyle/>
          <a:p>
            <a:pPr lvl="0">
              <a:spcAft>
                <a:spcPts val="600"/>
              </a:spcAft>
            </a:pPr>
            <a:r>
              <a:rPr lang="en-US" dirty="0">
                <a:latin typeface="Segoe UI" pitchFamily="34" charset="0"/>
                <a:cs typeface="Segoe UI" pitchFamily="34" charset="0"/>
              </a:rPr>
              <a:t>The Epistle to </a:t>
            </a:r>
            <a:r>
              <a:rPr lang="en-US" dirty="0" err="1">
                <a:latin typeface="Segoe UI" pitchFamily="34" charset="0"/>
                <a:cs typeface="Segoe UI" pitchFamily="34" charset="0"/>
              </a:rPr>
              <a:t>Diognetus</a:t>
            </a:r>
            <a:r>
              <a:rPr lang="en-US" dirty="0">
                <a:latin typeface="Segoe UI" pitchFamily="34" charset="0"/>
                <a:cs typeface="Segoe UI" pitchFamily="34" charset="0"/>
              </a:rPr>
              <a:t> </a:t>
            </a:r>
          </a:p>
          <a:p>
            <a:pPr lvl="0">
              <a:spcAft>
                <a:spcPts val="600"/>
              </a:spcAft>
            </a:pPr>
            <a:r>
              <a:rPr lang="en-US" dirty="0">
                <a:latin typeface="Segoe UI" pitchFamily="34" charset="0"/>
                <a:cs typeface="Segoe UI" pitchFamily="34" charset="0"/>
              </a:rPr>
              <a:t>The First Epistle of Clement </a:t>
            </a:r>
          </a:p>
          <a:p>
            <a:pPr lvl="0">
              <a:spcAft>
                <a:spcPts val="600"/>
              </a:spcAft>
            </a:pPr>
            <a:r>
              <a:rPr lang="en-US" dirty="0">
                <a:latin typeface="Segoe UI" pitchFamily="34" charset="0"/>
                <a:cs typeface="Segoe UI" pitchFamily="34" charset="0"/>
              </a:rPr>
              <a:t>The Second Epistle of Clement </a:t>
            </a:r>
          </a:p>
          <a:p>
            <a:pPr lvl="0">
              <a:spcAft>
                <a:spcPts val="600"/>
              </a:spcAft>
            </a:pPr>
            <a:r>
              <a:rPr lang="en-US" dirty="0" smtClean="0">
                <a:latin typeface="Segoe UI" pitchFamily="34" charset="0"/>
                <a:cs typeface="Segoe UI" pitchFamily="34" charset="0"/>
              </a:rPr>
              <a:t>The </a:t>
            </a:r>
            <a:r>
              <a:rPr lang="en-US" dirty="0" err="1" smtClean="0">
                <a:latin typeface="Segoe UI" pitchFamily="34" charset="0"/>
                <a:cs typeface="Segoe UI" pitchFamily="34" charset="0"/>
              </a:rPr>
              <a:t>Didache</a:t>
            </a:r>
            <a:r>
              <a:rPr lang="en-US" dirty="0" smtClean="0">
                <a:latin typeface="Segoe UI" pitchFamily="34" charset="0"/>
                <a:cs typeface="Segoe UI" pitchFamily="34" charset="0"/>
              </a:rPr>
              <a:t> </a:t>
            </a:r>
            <a:endParaRPr lang="en-US" dirty="0">
              <a:latin typeface="Segoe UI" pitchFamily="34" charset="0"/>
              <a:cs typeface="Segoe UI" pitchFamily="34" charset="0"/>
            </a:endParaRPr>
          </a:p>
          <a:p>
            <a:pPr lvl="0">
              <a:spcAft>
                <a:spcPts val="600"/>
              </a:spcAft>
            </a:pPr>
            <a:r>
              <a:rPr lang="en-US" dirty="0">
                <a:latin typeface="Segoe UI" pitchFamily="34" charset="0"/>
                <a:cs typeface="Segoe UI" pitchFamily="34" charset="0"/>
              </a:rPr>
              <a:t>The Epistle of Barnabas </a:t>
            </a:r>
          </a:p>
          <a:p>
            <a:pPr lvl="0">
              <a:spcAft>
                <a:spcPts val="600"/>
              </a:spcAft>
            </a:pPr>
            <a:r>
              <a:rPr lang="en-US" dirty="0" smtClean="0">
                <a:latin typeface="Segoe UI" pitchFamily="34" charset="0"/>
                <a:cs typeface="Segoe UI" pitchFamily="34" charset="0"/>
              </a:rPr>
              <a:t>7 </a:t>
            </a:r>
            <a:r>
              <a:rPr lang="en-US" dirty="0">
                <a:latin typeface="Segoe UI" pitchFamily="34" charset="0"/>
                <a:cs typeface="Segoe UI" pitchFamily="34" charset="0"/>
              </a:rPr>
              <a:t>short Epistles of Ignatius of Antioch </a:t>
            </a:r>
            <a:r>
              <a:rPr lang="en-US" dirty="0" smtClean="0">
                <a:latin typeface="Segoe UI" pitchFamily="34" charset="0"/>
                <a:cs typeface="Segoe UI" pitchFamily="34" charset="0"/>
              </a:rPr>
              <a:t>(the </a:t>
            </a:r>
            <a:r>
              <a:rPr lang="en-US" dirty="0">
                <a:latin typeface="Segoe UI" pitchFamily="34" charset="0"/>
                <a:cs typeface="Segoe UI" pitchFamily="34" charset="0"/>
              </a:rPr>
              <a:t>longer forms of these Epistles, and those beyond the seven, are widely considered later emendations and forgeries) </a:t>
            </a:r>
          </a:p>
          <a:p>
            <a:pPr lvl="0">
              <a:spcAft>
                <a:spcPts val="600"/>
              </a:spcAft>
            </a:pPr>
            <a:r>
              <a:rPr lang="en-US" dirty="0">
                <a:latin typeface="Segoe UI" pitchFamily="34" charset="0"/>
                <a:cs typeface="Segoe UI" pitchFamily="34" charset="0"/>
              </a:rPr>
              <a:t>The Epistle of Polycarp </a:t>
            </a:r>
          </a:p>
          <a:p>
            <a:pPr lvl="0">
              <a:spcAft>
                <a:spcPts val="600"/>
              </a:spcAft>
            </a:pPr>
            <a:r>
              <a:rPr lang="en-US" dirty="0">
                <a:latin typeface="Segoe UI" pitchFamily="34" charset="0"/>
                <a:cs typeface="Segoe UI" pitchFamily="34" charset="0"/>
              </a:rPr>
              <a:t>The Martyrdom of Polycarp </a:t>
            </a:r>
          </a:p>
          <a:p>
            <a:pPr lvl="0">
              <a:spcAft>
                <a:spcPts val="600"/>
              </a:spcAft>
            </a:pPr>
            <a:r>
              <a:rPr lang="en-US" dirty="0">
                <a:latin typeface="Segoe UI" pitchFamily="34" charset="0"/>
                <a:cs typeface="Segoe UI" pitchFamily="34" charset="0"/>
              </a:rPr>
              <a:t>The Shepherd of </a:t>
            </a:r>
            <a:r>
              <a:rPr lang="en-US" dirty="0" err="1">
                <a:latin typeface="Segoe UI" pitchFamily="34" charset="0"/>
                <a:cs typeface="Segoe UI" pitchFamily="34" charset="0"/>
              </a:rPr>
              <a:t>Hermas</a:t>
            </a:r>
            <a:endParaRPr lang="en-US" dirty="0">
              <a:latin typeface="Segoe UI" pitchFamily="34" charset="0"/>
              <a:cs typeface="Segoe UI" pitchFamily="34" charset="0"/>
            </a:endParaRPr>
          </a:p>
          <a:p>
            <a:endParaRPr lang="en-US" dirty="0">
              <a:latin typeface="Segoe UI" pitchFamily="34" charset="0"/>
              <a:cs typeface="Segoe UI" pitchFamily="34" charset="0"/>
            </a:endParaRPr>
          </a:p>
        </p:txBody>
      </p:sp>
      <p:sp>
        <p:nvSpPr>
          <p:cNvPr id="7" name="TextBox 6"/>
          <p:cNvSpPr txBox="1"/>
          <p:nvPr/>
        </p:nvSpPr>
        <p:spPr>
          <a:xfrm flipH="1">
            <a:off x="838200" y="5257800"/>
            <a:ext cx="3657600" cy="369332"/>
          </a:xfrm>
          <a:prstGeom prst="rect">
            <a:avLst/>
          </a:prstGeom>
          <a:noFill/>
        </p:spPr>
        <p:txBody>
          <a:bodyPr wrap="square" rtlCol="0">
            <a:spAutoFit/>
          </a:bodyPr>
          <a:lstStyle/>
          <a:p>
            <a:r>
              <a:rPr lang="en-US" i="1" dirty="0" smtClean="0">
                <a:latin typeface="Segoe UI" pitchFamily="34" charset="0"/>
                <a:cs typeface="Segoe UI" pitchFamily="34" charset="0"/>
              </a:rPr>
              <a:t>The ANF, a Most Valuable Resource</a:t>
            </a:r>
            <a:endParaRPr lang="en-US" i="1" dirty="0">
              <a:latin typeface="Segoe UI" pitchFamily="34" charset="0"/>
              <a:cs typeface="Segoe U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fineartamerica.com/images-medium-large-5/st-ignatius-of-antioch-julia-bridget-hayes.jpg"/>
          <p:cNvPicPr>
            <a:picLocks noChangeAspect="1" noChangeArrowheads="1"/>
          </p:cNvPicPr>
          <p:nvPr/>
        </p:nvPicPr>
        <p:blipFill>
          <a:blip r:embed="rId2" cstate="print"/>
          <a:srcRect/>
          <a:stretch>
            <a:fillRect/>
          </a:stretch>
        </p:blipFill>
        <p:spPr bwMode="auto">
          <a:xfrm>
            <a:off x="152400" y="1219200"/>
            <a:ext cx="3886200" cy="5408450"/>
          </a:xfrm>
          <a:prstGeom prst="rect">
            <a:avLst/>
          </a:prstGeom>
          <a:noFill/>
        </p:spPr>
      </p:pic>
      <p:sp>
        <p:nvSpPr>
          <p:cNvPr id="3" name="Title 2"/>
          <p:cNvSpPr>
            <a:spLocks noGrp="1"/>
          </p:cNvSpPr>
          <p:nvPr>
            <p:ph type="title"/>
          </p:nvPr>
        </p:nvSpPr>
        <p:spPr/>
        <p:txBody>
          <a:bodyPr/>
          <a:lstStyle/>
          <a:p>
            <a:r>
              <a:rPr lang="en-US" dirty="0" smtClean="0"/>
              <a:t>Ignatius of Antioch</a:t>
            </a:r>
            <a:endParaRPr lang="en-US" dirty="0"/>
          </a:p>
        </p:txBody>
      </p:sp>
      <p:sp>
        <p:nvSpPr>
          <p:cNvPr id="4" name="TextBox 3"/>
          <p:cNvSpPr txBox="1"/>
          <p:nvPr/>
        </p:nvSpPr>
        <p:spPr>
          <a:xfrm>
            <a:off x="4038600" y="1371600"/>
            <a:ext cx="5120640" cy="3785652"/>
          </a:xfrm>
          <a:prstGeom prst="rect">
            <a:avLst/>
          </a:prstGeom>
          <a:noFill/>
        </p:spPr>
        <p:txBody>
          <a:bodyPr wrap="square" rtlCol="0">
            <a:spAutoFit/>
          </a:bodyPr>
          <a:lstStyle/>
          <a:p>
            <a:pPr algn="ctr"/>
            <a:r>
              <a:rPr lang="en-US" sz="2400" b="1" dirty="0" smtClean="0">
                <a:latin typeface="Segoe UI" pitchFamily="34" charset="0"/>
                <a:cs typeface="Segoe UI" pitchFamily="34" charset="0"/>
              </a:rPr>
              <a:t>Letters of Ignatius of Antioch</a:t>
            </a:r>
          </a:p>
          <a:p>
            <a:pPr algn="ctr"/>
            <a:r>
              <a:rPr lang="en-US" sz="2400" dirty="0" smtClean="0">
                <a:latin typeface="Segoe UI" pitchFamily="34" charset="0"/>
                <a:cs typeface="Segoe UI" pitchFamily="34" charset="0"/>
              </a:rPr>
              <a:t>To the Ephesians</a:t>
            </a:r>
          </a:p>
          <a:p>
            <a:pPr algn="ctr"/>
            <a:r>
              <a:rPr lang="en-US" sz="2400" dirty="0" smtClean="0">
                <a:latin typeface="Segoe UI" pitchFamily="34" charset="0"/>
                <a:cs typeface="Segoe UI" pitchFamily="34" charset="0"/>
              </a:rPr>
              <a:t>To the </a:t>
            </a:r>
            <a:r>
              <a:rPr lang="en-US" sz="2400" dirty="0" err="1" smtClean="0">
                <a:latin typeface="Segoe UI" pitchFamily="34" charset="0"/>
                <a:cs typeface="Segoe UI" pitchFamily="34" charset="0"/>
              </a:rPr>
              <a:t>Magnesians</a:t>
            </a:r>
            <a:endParaRPr lang="en-US" sz="2400" dirty="0" smtClean="0">
              <a:latin typeface="Segoe UI" pitchFamily="34" charset="0"/>
              <a:cs typeface="Segoe UI" pitchFamily="34" charset="0"/>
            </a:endParaRPr>
          </a:p>
          <a:p>
            <a:pPr algn="ctr"/>
            <a:r>
              <a:rPr lang="en-US" sz="2400" dirty="0" smtClean="0">
                <a:latin typeface="Segoe UI" pitchFamily="34" charset="0"/>
                <a:cs typeface="Segoe UI" pitchFamily="34" charset="0"/>
              </a:rPr>
              <a:t>To the Philadelphians</a:t>
            </a:r>
          </a:p>
          <a:p>
            <a:pPr algn="ctr"/>
            <a:r>
              <a:rPr lang="en-US" sz="2400" dirty="0" smtClean="0">
                <a:latin typeface="Segoe UI" pitchFamily="34" charset="0"/>
                <a:cs typeface="Segoe UI" pitchFamily="34" charset="0"/>
              </a:rPr>
              <a:t>To the Romans</a:t>
            </a:r>
          </a:p>
          <a:p>
            <a:pPr algn="ctr"/>
            <a:r>
              <a:rPr lang="en-US" sz="2400" dirty="0" smtClean="0">
                <a:latin typeface="Segoe UI" pitchFamily="34" charset="0"/>
                <a:cs typeface="Segoe UI" pitchFamily="34" charset="0"/>
              </a:rPr>
              <a:t>To the </a:t>
            </a:r>
            <a:r>
              <a:rPr lang="en-US" sz="2400" dirty="0" err="1" smtClean="0">
                <a:latin typeface="Segoe UI" pitchFamily="34" charset="0"/>
                <a:cs typeface="Segoe UI" pitchFamily="34" charset="0"/>
              </a:rPr>
              <a:t>Smyrnaeans</a:t>
            </a:r>
            <a:endParaRPr lang="en-US" sz="2400" dirty="0" smtClean="0">
              <a:latin typeface="Segoe UI" pitchFamily="34" charset="0"/>
              <a:cs typeface="Segoe UI" pitchFamily="34" charset="0"/>
            </a:endParaRPr>
          </a:p>
          <a:p>
            <a:pPr algn="ctr"/>
            <a:r>
              <a:rPr lang="en-US" sz="2400" dirty="0" smtClean="0">
                <a:latin typeface="Segoe UI" pitchFamily="34" charset="0"/>
                <a:cs typeface="Segoe UI" pitchFamily="34" charset="0"/>
              </a:rPr>
              <a:t>To the </a:t>
            </a:r>
            <a:r>
              <a:rPr lang="en-US" sz="2400" dirty="0" err="1" smtClean="0">
                <a:latin typeface="Segoe UI" pitchFamily="34" charset="0"/>
                <a:cs typeface="Segoe UI" pitchFamily="34" charset="0"/>
              </a:rPr>
              <a:t>Trallians</a:t>
            </a:r>
            <a:endParaRPr lang="en-US" sz="2400" dirty="0" smtClean="0">
              <a:latin typeface="Segoe UI" pitchFamily="34" charset="0"/>
              <a:cs typeface="Segoe UI" pitchFamily="34" charset="0"/>
            </a:endParaRPr>
          </a:p>
          <a:p>
            <a:pPr algn="ctr"/>
            <a:r>
              <a:rPr lang="en-US" sz="2400" dirty="0" smtClean="0">
                <a:latin typeface="Segoe UI" pitchFamily="34" charset="0"/>
                <a:cs typeface="Segoe UI" pitchFamily="34" charset="0"/>
              </a:rPr>
              <a:t>To Polycarp</a:t>
            </a:r>
          </a:p>
          <a:p>
            <a:pPr algn="ctr"/>
            <a:r>
              <a:rPr lang="en-US" sz="2400" dirty="0" smtClean="0">
                <a:latin typeface="Segoe UI" pitchFamily="34" charset="0"/>
                <a:cs typeface="Segoe UI" pitchFamily="34" charset="0"/>
              </a:rPr>
              <a:t>The Martyrdom of Ignatius</a:t>
            </a:r>
          </a:p>
          <a:p>
            <a:endParaRPr lang="en-US" sz="2400" dirty="0">
              <a:latin typeface="Segoe UI" pitchFamily="34" charset="0"/>
              <a:cs typeface="Segoe U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liturgyandmusic.files.wordpress.com/2010/11/clement-of-rome-icon1.jpg"/>
          <p:cNvPicPr>
            <a:picLocks noChangeAspect="1" noChangeArrowheads="1"/>
          </p:cNvPicPr>
          <p:nvPr/>
        </p:nvPicPr>
        <p:blipFill>
          <a:blip r:embed="rId2" cstate="print"/>
          <a:srcRect/>
          <a:stretch>
            <a:fillRect/>
          </a:stretch>
        </p:blipFill>
        <p:spPr bwMode="auto">
          <a:xfrm>
            <a:off x="1828800" y="1143000"/>
            <a:ext cx="5486400" cy="5486400"/>
          </a:xfrm>
          <a:prstGeom prst="rect">
            <a:avLst/>
          </a:prstGeom>
          <a:noFill/>
        </p:spPr>
      </p:pic>
      <p:sp>
        <p:nvSpPr>
          <p:cNvPr id="3" name="Title 2"/>
          <p:cNvSpPr>
            <a:spLocks noGrp="1"/>
          </p:cNvSpPr>
          <p:nvPr>
            <p:ph type="title"/>
          </p:nvPr>
        </p:nvSpPr>
        <p:spPr>
          <a:xfrm>
            <a:off x="457200" y="76200"/>
            <a:ext cx="8229600" cy="1143000"/>
          </a:xfrm>
        </p:spPr>
        <p:txBody>
          <a:bodyPr/>
          <a:lstStyle/>
          <a:p>
            <a:r>
              <a:rPr lang="en-US" dirty="0" smtClean="0"/>
              <a:t>St Clement of Rome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omhksea.org/wp-content/uploads/2011/07/agios_polykarpos.jpg"/>
          <p:cNvPicPr>
            <a:picLocks noChangeAspect="1" noChangeArrowheads="1"/>
          </p:cNvPicPr>
          <p:nvPr/>
        </p:nvPicPr>
        <p:blipFill>
          <a:blip r:embed="rId2" cstate="print"/>
          <a:srcRect/>
          <a:stretch>
            <a:fillRect/>
          </a:stretch>
        </p:blipFill>
        <p:spPr bwMode="auto">
          <a:xfrm>
            <a:off x="228600" y="1432560"/>
            <a:ext cx="4237360" cy="5120640"/>
          </a:xfrm>
          <a:prstGeom prst="rect">
            <a:avLst/>
          </a:prstGeom>
          <a:noFill/>
        </p:spPr>
      </p:pic>
      <p:sp>
        <p:nvSpPr>
          <p:cNvPr id="3" name="Title 2"/>
          <p:cNvSpPr>
            <a:spLocks noGrp="1"/>
          </p:cNvSpPr>
          <p:nvPr>
            <p:ph type="title"/>
          </p:nvPr>
        </p:nvSpPr>
        <p:spPr/>
        <p:txBody>
          <a:bodyPr/>
          <a:lstStyle/>
          <a:p>
            <a:r>
              <a:rPr lang="en-US" dirty="0" smtClean="0"/>
              <a:t>St Polycarp of Smyrna</a:t>
            </a:r>
            <a:endParaRPr lang="en-US" dirty="0"/>
          </a:p>
        </p:txBody>
      </p:sp>
      <p:sp>
        <p:nvSpPr>
          <p:cNvPr id="4" name="TextBox 3"/>
          <p:cNvSpPr txBox="1"/>
          <p:nvPr/>
        </p:nvSpPr>
        <p:spPr>
          <a:xfrm>
            <a:off x="4800600" y="1447800"/>
            <a:ext cx="3840480" cy="4385816"/>
          </a:xfrm>
          <a:prstGeom prst="rect">
            <a:avLst/>
          </a:prstGeom>
          <a:noFill/>
        </p:spPr>
        <p:txBody>
          <a:bodyPr wrap="square" rtlCol="0">
            <a:spAutoFit/>
          </a:bodyPr>
          <a:lstStyle/>
          <a:p>
            <a:r>
              <a:rPr lang="en-US" dirty="0" smtClean="0">
                <a:latin typeface="Segoe UI" pitchFamily="34" charset="0"/>
                <a:cs typeface="Segoe UI" pitchFamily="34" charset="0"/>
              </a:rPr>
              <a:t>Only extant writing:</a:t>
            </a:r>
          </a:p>
          <a:p>
            <a:endParaRPr lang="en-US" b="1" dirty="0" smtClean="0">
              <a:latin typeface="Segoe UI" pitchFamily="34" charset="0"/>
              <a:cs typeface="Segoe UI" pitchFamily="34" charset="0"/>
            </a:endParaRPr>
          </a:p>
          <a:p>
            <a:pPr algn="ctr">
              <a:lnSpc>
                <a:spcPct val="150000"/>
              </a:lnSpc>
            </a:pPr>
            <a:r>
              <a:rPr lang="en-US" sz="2400" b="1" dirty="0" smtClean="0">
                <a:latin typeface="Segoe UI" pitchFamily="34" charset="0"/>
                <a:cs typeface="Segoe UI" pitchFamily="34" charset="0"/>
              </a:rPr>
              <a:t>Epistle to the </a:t>
            </a:r>
            <a:r>
              <a:rPr lang="en-US" sz="2400" b="1" dirty="0" err="1" smtClean="0">
                <a:latin typeface="Segoe UI" pitchFamily="34" charset="0"/>
                <a:cs typeface="Segoe UI" pitchFamily="34" charset="0"/>
              </a:rPr>
              <a:t>Phillippians</a:t>
            </a:r>
            <a:endParaRPr lang="en-US" sz="2400" b="1" dirty="0" smtClean="0">
              <a:latin typeface="Segoe UI" pitchFamily="34" charset="0"/>
              <a:cs typeface="Segoe UI" pitchFamily="34" charset="0"/>
            </a:endParaRPr>
          </a:p>
          <a:p>
            <a:pPr>
              <a:lnSpc>
                <a:spcPct val="150000"/>
              </a:lnSpc>
            </a:pPr>
            <a:endParaRPr lang="en-US" b="1" dirty="0" smtClean="0">
              <a:latin typeface="Segoe UI" pitchFamily="34" charset="0"/>
              <a:cs typeface="Segoe UI" pitchFamily="34" charset="0"/>
            </a:endParaRPr>
          </a:p>
          <a:p>
            <a:r>
              <a:rPr lang="en-US" dirty="0" smtClean="0">
                <a:latin typeface="Segoe UI" pitchFamily="34" charset="0"/>
                <a:cs typeface="Segoe UI" pitchFamily="34" charset="0"/>
              </a:rPr>
              <a:t>"Stand fast, therefore, in this conduct and follow the example of the Lord, 'firm and unchangeable in faith, lovers of the brotherhood, loving each other, united in truth,' helping each other with the mildness of the Lord, despising no man."</a:t>
            </a:r>
            <a:endParaRPr lang="en-US" dirty="0">
              <a:latin typeface="Segoe UI" pitchFamily="34" charset="0"/>
              <a:cs typeface="Segoe U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1.bp.blogspot.com/-hAvKyfhUU4g/VOrz7NsVToI/AAAAAAAAjdY/NTYPVM7Cmsc/s1600/2_23_Saint-Polycarp%2B1%2Bbest.jpg"/>
          <p:cNvPicPr>
            <a:picLocks noChangeAspect="1" noChangeArrowheads="1"/>
          </p:cNvPicPr>
          <p:nvPr/>
        </p:nvPicPr>
        <p:blipFill>
          <a:blip r:embed="rId2" cstate="print"/>
          <a:srcRect/>
          <a:stretch>
            <a:fillRect/>
          </a:stretch>
        </p:blipFill>
        <p:spPr bwMode="auto">
          <a:xfrm>
            <a:off x="0" y="0"/>
            <a:ext cx="4799998" cy="3048000"/>
          </a:xfrm>
          <a:prstGeom prst="rect">
            <a:avLst/>
          </a:prstGeom>
          <a:noFill/>
        </p:spPr>
      </p:pic>
      <p:pic>
        <p:nvPicPr>
          <p:cNvPr id="17412" name="Picture 4" descr="http://richardgross.net/wp-content/uploads/2015/02/divine-0223-polycarp.jpg"/>
          <p:cNvPicPr>
            <a:picLocks noChangeAspect="1" noChangeArrowheads="1"/>
          </p:cNvPicPr>
          <p:nvPr/>
        </p:nvPicPr>
        <p:blipFill>
          <a:blip r:embed="rId3" cstate="print"/>
          <a:srcRect/>
          <a:stretch>
            <a:fillRect/>
          </a:stretch>
        </p:blipFill>
        <p:spPr bwMode="auto">
          <a:xfrm>
            <a:off x="4800600" y="2484012"/>
            <a:ext cx="4343400" cy="4373988"/>
          </a:xfrm>
          <a:prstGeom prst="rect">
            <a:avLst/>
          </a:prstGeom>
          <a:noFill/>
        </p:spPr>
      </p:pic>
      <p:sp>
        <p:nvSpPr>
          <p:cNvPr id="4" name="TextBox 3"/>
          <p:cNvSpPr txBox="1"/>
          <p:nvPr/>
        </p:nvSpPr>
        <p:spPr>
          <a:xfrm>
            <a:off x="76200" y="3352800"/>
            <a:ext cx="4754880" cy="1938992"/>
          </a:xfrm>
          <a:prstGeom prst="rect">
            <a:avLst/>
          </a:prstGeom>
          <a:noFill/>
        </p:spPr>
        <p:txBody>
          <a:bodyPr wrap="square" rtlCol="0">
            <a:spAutoFit/>
          </a:bodyPr>
          <a:lstStyle/>
          <a:p>
            <a:pPr algn="ctr"/>
            <a:r>
              <a:rPr lang="en-US" sz="2400" b="1" dirty="0" smtClean="0">
                <a:latin typeface="Segoe UI" pitchFamily="34" charset="0"/>
                <a:cs typeface="Segoe UI" pitchFamily="34" charset="0"/>
              </a:rPr>
              <a:t>The Martyrdom of Polycarp</a:t>
            </a:r>
          </a:p>
          <a:p>
            <a:pPr algn="ctr"/>
            <a:endParaRPr lang="en-US" sz="2400" b="1" dirty="0" smtClean="0">
              <a:latin typeface="Segoe UI" pitchFamily="34" charset="0"/>
              <a:cs typeface="Segoe UI" pitchFamily="34" charset="0"/>
            </a:endParaRPr>
          </a:p>
          <a:p>
            <a:r>
              <a:rPr lang="en-US" sz="2400" dirty="0" smtClean="0">
                <a:latin typeface="Segoe UI" pitchFamily="34" charset="0"/>
                <a:cs typeface="Segoe UI" pitchFamily="34" charset="0"/>
              </a:rPr>
              <a:t>Witnessing to the Christian faith of the resurrection and embracing the will of God.</a:t>
            </a:r>
            <a:endParaRPr lang="en-US" sz="2400" dirty="0">
              <a:latin typeface="Segoe UI" pitchFamily="34" charset="0"/>
              <a:cs typeface="Segoe U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233</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Know Your Faith IV: The Church Fathers</vt:lpstr>
      <vt:lpstr>Slide 2</vt:lpstr>
      <vt:lpstr>Slide 3</vt:lpstr>
      <vt:lpstr>Slide 4</vt:lpstr>
      <vt:lpstr>The Writings of the Apostolic and Ante-Nicene Fathers</vt:lpstr>
      <vt:lpstr>Ignatius of Antioch</vt:lpstr>
      <vt:lpstr>St Clement of Rome</vt:lpstr>
      <vt:lpstr>St Polycarp of Smyrna</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Faith IV: The Church Fathers</dc:title>
  <dc:creator>adelphotheos</dc:creator>
  <cp:lastModifiedBy>adelphotheos</cp:lastModifiedBy>
  <cp:revision>1</cp:revision>
  <dcterms:created xsi:type="dcterms:W3CDTF">2015-09-15T16:32:37Z</dcterms:created>
  <dcterms:modified xsi:type="dcterms:W3CDTF">2015-09-15T17:22:05Z</dcterms:modified>
</cp:coreProperties>
</file>