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1" r:id="rId2"/>
    <p:sldId id="29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7" r:id="rId11"/>
    <p:sldId id="306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6F75-2571-4512-A7CA-CA6F2CA66BC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5237-07CE-4A64-ACC1-A43FAAE7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5237-07CE-4A64-ACC1-A43FAAE75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DE7D-050C-400E-B17C-476C7731DE7C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360C-4610-4666-A28D-702FE125B74F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2B1-E9E1-41D8-98C1-576639CA9F70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77E3-4F7A-4D7F-9B09-D6697292E5A1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8307-8FF7-42DC-BDBC-AFA41C342F0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2B1A-F3DD-4A76-8127-9986B555C519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C4B-9EDD-4C71-B6BA-4D1926AB5771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FDB-6987-48EC-9EE5-4B9CE3B6F8F8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BCC-0288-4B76-B16C-5BADA0339510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6B02-B786-4688-982B-9682571AE6EE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295-AAA1-4ECC-B23E-09DCDE3F4750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22CA-F9E2-4019-9463-EF47AE9AF173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tmp.org/St-Isaac-Ascetical-Homilies/Resources/AsceticalHomiliesTableofContents1.pdf#page=1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8900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Know Your Faith IV: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The Fathers of the Church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3657600"/>
            <a:ext cx="91440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Lesson 16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The Later Fathers: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St Nicholas </a:t>
            </a:r>
            <a:r>
              <a:rPr lang="en-US" sz="4000" b="1" dirty="0" err="1">
                <a:latin typeface="Trebuchet MS" panose="020B0603020202020204" pitchFamily="34" charset="0"/>
              </a:rPr>
              <a:t>Cabasilas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Mysticsm</a:t>
            </a:r>
            <a:r>
              <a:rPr lang="en-US" sz="3200" b="1" dirty="0"/>
              <a:t> and the Orthodox Church</a:t>
            </a:r>
          </a:p>
        </p:txBody>
      </p:sp>
      <p:pic>
        <p:nvPicPr>
          <p:cNvPr id="12290" name="Picture 2" descr="https://ijboudreaux.files.wordpress.com/2014/11/monk-in-prayer-orthod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24000"/>
            <a:ext cx="6000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300" y="5486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“A man who has progressed in natural love of men, when completely freed from self-love, receives the gift of healing.”  - Maximus the Confessor</a:t>
            </a:r>
          </a:p>
        </p:txBody>
      </p:sp>
    </p:spTree>
    <p:extLst>
      <p:ext uri="{BB962C8B-B14F-4D97-AF65-F5344CB8AC3E}">
        <p14:creationId xmlns:p14="http://schemas.microsoft.com/office/powerpoint/2010/main" val="47506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 descr="https://upload.wikimedia.org/wikipedia/commons/1/18/Img_vladimir_los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587"/>
            <a:ext cx="3962400" cy="57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3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Eastern Tradition of Mysticism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205740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 is, therefore, no Christian mysticism without theology; but, above all, there is no theology without mysticism.  - Vladimir </a:t>
            </a:r>
            <a:r>
              <a:rPr lang="en-US" sz="2800" i="1" dirty="0" err="1"/>
              <a:t>Lossky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4430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35891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Works of St Nicholas </a:t>
            </a:r>
            <a:r>
              <a:rPr lang="en-US" sz="4000" b="1" dirty="0" err="1">
                <a:latin typeface="Trebuchet MS" panose="020B0603020202020204" pitchFamily="34" charset="0"/>
              </a:rPr>
              <a:t>Cabasilas</a:t>
            </a:r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8975" y="1219200"/>
            <a:ext cx="59150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 Commentary on the Divine Liturgy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Life in Christ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Against Usurers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Life of St. Theodora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 the Nonsense of </a:t>
            </a:r>
            <a:r>
              <a:rPr lang="en-US" sz="2800" b="1" dirty="0" err="1"/>
              <a:t>Gregoras</a:t>
            </a:r>
            <a:r>
              <a:rPr lang="en-US" sz="2800" b="1" dirty="0"/>
              <a:t> </a:t>
            </a:r>
            <a:r>
              <a:rPr lang="en-US" sz="2800" dirty="0"/>
              <a:t>Only a fragment of the text is in </a:t>
            </a:r>
            <a:r>
              <a:rPr lang="en-US" sz="2800" dirty="0" err="1"/>
              <a:t>Migne</a:t>
            </a:r>
            <a:r>
              <a:rPr lang="en-US" sz="2800" dirty="0"/>
              <a:t>; also, the text is now attributed to Nilus </a:t>
            </a:r>
            <a:r>
              <a:rPr lang="en-US" sz="2800" dirty="0" err="1"/>
              <a:t>Cabasilas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Illegal Acts of Officials Against Things Sacred Formerly </a:t>
            </a:r>
            <a:r>
              <a:rPr lang="en-US" sz="2800" dirty="0"/>
              <a:t>attributed to Nilus </a:t>
            </a:r>
            <a:r>
              <a:rPr lang="en-US" sz="2800" dirty="0" err="1"/>
              <a:t>Cabasilas</a:t>
            </a:r>
            <a:r>
              <a:rPr lang="en-US" sz="2800" dirty="0"/>
              <a:t> and now believed to be the work of Nicholas </a:t>
            </a:r>
            <a:r>
              <a:rPr lang="en-US" sz="2800" dirty="0" err="1"/>
              <a:t>Cabasilas</a:t>
            </a:r>
            <a:endParaRPr lang="en-US" sz="2800" dirty="0"/>
          </a:p>
        </p:txBody>
      </p:sp>
      <p:sp>
        <p:nvSpPr>
          <p:cNvPr id="5" name="Rectangle 3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465950" y="16473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9938" y="22410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foreword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7542088" y="22410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encomium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90289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Offering of Praise to Saint Abba Isaac the Syr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67058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ian, Inadequate for the Sublimity of its Subject, but Written With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Love,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23254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Photios Kontoglou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7556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translator’s introduction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Historical Account of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 and Writings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331550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renunciation and the monastic life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82789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69938" y="43395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383422113" y="4340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thankfulness to God, in which there are also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35922338" y="45633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essential elementary lessons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81638175" y="45628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347601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without toil the soul enters into understanding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wisdom of God and of His creatures, if she becomes still to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and the cares of life; for then she can come to know her nature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35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what treasures she has hidden within herself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2" name="Rectangle 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3" name="Rectangle 31"/>
          <p:cNvSpPr>
            <a:spLocks noChangeArrowheads="1"/>
          </p:cNvSpPr>
          <p:nvPr/>
        </p:nvSpPr>
        <p:spPr bwMode="auto">
          <a:xfrm>
            <a:off x="903288" y="58472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soul, the passions, and the purity of the mind in questions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5" name="Rectangle 32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answers • On the senses, and on temptations also • On our Master’s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6" name="Rectangle 33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tender compassion, whereby from the height of His majesty He has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7" name="Rectangle 34"/>
          <p:cNvSpPr>
            <a:spLocks noChangeArrowheads="1"/>
          </p:cNvSpPr>
          <p:nvPr/>
        </p:nvSpPr>
        <p:spPr bwMode="auto">
          <a:xfrm>
            <a:off x="903288" y="6427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condescended to men’s weakness; and on temptations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8" name="Rectangle 35"/>
          <p:cNvSpPr>
            <a:spLocks noChangeArrowheads="1"/>
          </p:cNvSpPr>
          <p:nvPr/>
        </p:nvSpPr>
        <p:spPr bwMode="auto">
          <a:xfrm>
            <a:off x="769938" y="6750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9" name="Rectangle 36"/>
          <p:cNvSpPr>
            <a:spLocks noChangeArrowheads="1"/>
          </p:cNvSpPr>
          <p:nvPr/>
        </p:nvSpPr>
        <p:spPr bwMode="auto">
          <a:xfrm>
            <a:off x="1371439663" y="6751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love of God and renunciation and the rest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0" name="Rectangle 37"/>
          <p:cNvSpPr>
            <a:spLocks noChangeArrowheads="1"/>
          </p:cNvSpPr>
          <p:nvPr/>
        </p:nvSpPr>
        <p:spPr bwMode="auto">
          <a:xfrm>
            <a:off x="635957263" y="69743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is in God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1" name="Rectangle 38"/>
          <p:cNvSpPr>
            <a:spLocks noChangeArrowheads="1"/>
          </p:cNvSpPr>
          <p:nvPr/>
        </p:nvSpPr>
        <p:spPr bwMode="auto">
          <a:xfrm>
            <a:off x="2147483647" y="69738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2" name="Rectangle 3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3" name="Rectangle 40"/>
          <p:cNvSpPr>
            <a:spLocks noChangeArrowheads="1"/>
          </p:cNvSpPr>
          <p:nvPr/>
        </p:nvSpPr>
        <p:spPr bwMode="auto">
          <a:xfrm>
            <a:off x="1344650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keeping oneself remote from the world and from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4" name="Rectangle 41"/>
          <p:cNvSpPr>
            <a:spLocks noChangeArrowheads="1"/>
          </p:cNvSpPr>
          <p:nvPr/>
        </p:nvSpPr>
        <p:spPr bwMode="auto">
          <a:xfrm>
            <a:off x="635976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things that disquiet the mind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5" name="Rectangle 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6" name="Rectangle 43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7" name="Rectangle 44"/>
          <p:cNvSpPr>
            <a:spLocks noChangeArrowheads="1"/>
          </p:cNvSpPr>
          <p:nvPr/>
        </p:nvSpPr>
        <p:spPr bwMode="auto">
          <a:xfrm>
            <a:off x="1360468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to our profit God has permitted the soul to be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8" name="Rectangle 45"/>
          <p:cNvSpPr>
            <a:spLocks noChangeArrowheads="1"/>
          </p:cNvSpPr>
          <p:nvPr/>
        </p:nvSpPr>
        <p:spPr bwMode="auto">
          <a:xfrm>
            <a:off x="635957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susceptible to accidents; and on ascetical activities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9" name="Rectangle 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0" name="Rectangle 47"/>
          <p:cNvSpPr>
            <a:spLocks noChangeArrowheads="1"/>
          </p:cNvSpPr>
          <p:nvPr/>
        </p:nvSpPr>
        <p:spPr bwMode="auto">
          <a:xfrm>
            <a:off x="769938" y="84472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1" name="Rectangle 48"/>
          <p:cNvSpPr>
            <a:spLocks noChangeArrowheads="1"/>
          </p:cNvSpPr>
          <p:nvPr/>
        </p:nvSpPr>
        <p:spPr bwMode="auto">
          <a:xfrm>
            <a:off x="1374290813" y="84477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kinds of hope in God; and for whom it is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2" name="Rectangle 49"/>
          <p:cNvSpPr>
            <a:spLocks noChangeArrowheads="1"/>
          </p:cNvSpPr>
          <p:nvPr/>
        </p:nvSpPr>
        <p:spPr bwMode="auto">
          <a:xfrm>
            <a:off x="635963613" y="86709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to put his hope in God, and who it is that entertains such hope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3" name="Rectangle 50"/>
          <p:cNvSpPr>
            <a:spLocks noChangeArrowheads="1"/>
          </p:cNvSpPr>
          <p:nvPr/>
        </p:nvSpPr>
        <p:spPr bwMode="auto">
          <a:xfrm>
            <a:off x="636042988" y="88942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foolishly and imprudently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4" name="Rectangle 51"/>
          <p:cNvSpPr>
            <a:spLocks noChangeArrowheads="1"/>
          </p:cNvSpPr>
          <p:nvPr/>
        </p:nvSpPr>
        <p:spPr bwMode="auto">
          <a:xfrm>
            <a:off x="382522413" y="88936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5" name="Rectangle 52"/>
          <p:cNvSpPr>
            <a:spLocks noChangeArrowheads="1"/>
          </p:cNvSpPr>
          <p:nvPr/>
        </p:nvSpPr>
        <p:spPr bwMode="auto">
          <a:xfrm>
            <a:off x="2147483647" y="91910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6" name="Rectangle 53"/>
          <p:cNvSpPr>
            <a:spLocks noChangeArrowheads="1"/>
          </p:cNvSpPr>
          <p:nvPr/>
        </p:nvSpPr>
        <p:spPr bwMode="auto">
          <a:xfrm>
            <a:off x="924420300" y="946564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Copyright © 2011, Holy Transfiguration Monastery, Brookline, MA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7" name="Rectangle 54"/>
          <p:cNvSpPr>
            <a:spLocks noChangeArrowheads="1"/>
          </p:cNvSpPr>
          <p:nvPr/>
        </p:nvSpPr>
        <p:spPr bwMode="auto">
          <a:xfrm>
            <a:off x="1885853163" y="96739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Rights Reserved.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8" name="Rectangle 55"/>
          <p:cNvSpPr>
            <a:spLocks noChangeArrowheads="1"/>
          </p:cNvSpPr>
          <p:nvPr/>
        </p:nvSpPr>
        <p:spPr bwMode="auto">
          <a:xfrm>
            <a:off x="1071563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9" name="Rectangle 56"/>
          <p:cNvSpPr>
            <a:spLocks noChangeArrowheads="1"/>
          </p:cNvSpPr>
          <p:nvPr/>
        </p:nvSpPr>
        <p:spPr bwMode="auto">
          <a:xfrm>
            <a:off x="165228588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what helps a man to approach God in his heart,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0" name="Rectangle 57"/>
          <p:cNvSpPr>
            <a:spLocks noChangeArrowheads="1"/>
          </p:cNvSpPr>
          <p:nvPr/>
        </p:nvSpPr>
        <p:spPr bwMode="auto">
          <a:xfrm>
            <a:off x="937166338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what is the real cause that secretly brings help near him;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1" name="Rectangle 58"/>
          <p:cNvSpPr>
            <a:spLocks noChangeArrowheads="1"/>
          </p:cNvSpPr>
          <p:nvPr/>
        </p:nvSpPr>
        <p:spPr bwMode="auto">
          <a:xfrm>
            <a:off x="936625" y="1307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again, what is the cause that leads a man to humility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2" name="Rectangle 59"/>
          <p:cNvSpPr>
            <a:spLocks noChangeArrowheads="1"/>
          </p:cNvSpPr>
          <p:nvPr/>
        </p:nvSpPr>
        <p:spPr bwMode="auto">
          <a:xfrm>
            <a:off x="2147483647" y="13065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3" name="Rectangle 60"/>
          <p:cNvSpPr>
            <a:spLocks noChangeArrowheads="1"/>
          </p:cNvSpPr>
          <p:nvPr/>
        </p:nvSpPr>
        <p:spPr bwMode="auto">
          <a:xfrm>
            <a:off x="1071563" y="167866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4" name="Rectangle 61"/>
          <p:cNvSpPr>
            <a:spLocks noChangeArrowheads="1"/>
          </p:cNvSpPr>
          <p:nvPr/>
        </p:nvSpPr>
        <p:spPr bwMode="auto">
          <a:xfrm>
            <a:off x="168427400" y="16792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sins voluntary and involuntary, and on those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5" name="Rectangle 62"/>
          <p:cNvSpPr>
            <a:spLocks noChangeArrowheads="1"/>
          </p:cNvSpPr>
          <p:nvPr/>
        </p:nvSpPr>
        <p:spPr bwMode="auto">
          <a:xfrm>
            <a:off x="936625" y="190244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are committed because of some accidental circumstance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6" name="Rectangle 63"/>
          <p:cNvSpPr>
            <a:spLocks noChangeArrowheads="1"/>
          </p:cNvSpPr>
          <p:nvPr/>
        </p:nvSpPr>
        <p:spPr bwMode="auto">
          <a:xfrm>
            <a:off x="411760988" y="190190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7" name="Rectangle 64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8" name="Rectangle 65"/>
          <p:cNvSpPr>
            <a:spLocks noChangeArrowheads="1"/>
          </p:cNvSpPr>
          <p:nvPr/>
        </p:nvSpPr>
        <p:spPr bwMode="auto">
          <a:xfrm>
            <a:off x="170241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words of the divine writings which urge men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9" name="Rectangle 66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repentance, and that they were said with a view to men’s weak-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0" name="Rectangle 67"/>
          <p:cNvSpPr>
            <a:spLocks noChangeArrowheads="1"/>
          </p:cNvSpPr>
          <p:nvPr/>
        </p:nvSpPr>
        <p:spPr bwMode="auto">
          <a:xfrm>
            <a:off x="937153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ness, lest they perish from the living God, but that one must not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1" name="Rectangle 68"/>
          <p:cNvSpPr>
            <a:spLocks noChangeArrowheads="1"/>
          </p:cNvSpPr>
          <p:nvPr/>
        </p:nvSpPr>
        <p:spPr bwMode="auto">
          <a:xfrm>
            <a:off x="937153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 them as an excuse for sinning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2" name="Rectangle 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3" name="Rectangle 70"/>
          <p:cNvSpPr>
            <a:spLocks noChangeArrowheads="1"/>
          </p:cNvSpPr>
          <p:nvPr/>
        </p:nvSpPr>
        <p:spPr bwMode="auto">
          <a:xfrm>
            <a:off x="1071563" y="33157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4" name="Rectangle 71"/>
          <p:cNvSpPr>
            <a:spLocks noChangeArrowheads="1"/>
          </p:cNvSpPr>
          <p:nvPr/>
        </p:nvSpPr>
        <p:spPr bwMode="auto">
          <a:xfrm>
            <a:off x="1693286238" y="33163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the beauty of monastic life is preserved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5" name="Rectangle 72"/>
          <p:cNvSpPr>
            <a:spLocks noChangeArrowheads="1"/>
          </p:cNvSpPr>
          <p:nvPr/>
        </p:nvSpPr>
        <p:spPr bwMode="auto">
          <a:xfrm>
            <a:off x="936625" y="35395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it can be a means for God to be glorified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6" name="Rectangle 73"/>
          <p:cNvSpPr>
            <a:spLocks noChangeArrowheads="1"/>
          </p:cNvSpPr>
          <p:nvPr/>
        </p:nvSpPr>
        <p:spPr bwMode="auto">
          <a:xfrm>
            <a:off x="411573663" y="35390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7" name="Rectangle 74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8" name="Rectangle 75"/>
          <p:cNvSpPr>
            <a:spLocks noChangeArrowheads="1"/>
          </p:cNvSpPr>
          <p:nvPr/>
        </p:nvSpPr>
        <p:spPr bwMode="auto">
          <a:xfrm>
            <a:off x="171781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the servant of God who has stripped himself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9" name="Rectangle 76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things of the world, and is come forth in quest of Him, must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0" name="Rectangle 77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never, because he has not attained to a sure apprehension of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1" name="Rectangle 78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truth, cease from his quest for fear of this, and grow cold in that ar-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2" name="Rectangle 79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 which is born of love for things divine and of searching out their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3" name="Rectangle 80"/>
          <p:cNvSpPr>
            <a:spLocks noChangeArrowheads="1"/>
          </p:cNvSpPr>
          <p:nvPr/>
        </p:nvSpPr>
        <p:spPr bwMode="auto">
          <a:xfrm>
            <a:off x="93717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mysteries; and on how the mind is confounded by the memory of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4" name="Rectangle 81"/>
          <p:cNvSpPr>
            <a:spLocks noChangeArrowheads="1"/>
          </p:cNvSpPr>
          <p:nvPr/>
        </p:nvSpPr>
        <p:spPr bwMode="auto">
          <a:xfrm>
            <a:off x="937186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5" name="Rectangle 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6" name="Rectangle 83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7" name="Rectangle 84"/>
          <p:cNvSpPr>
            <a:spLocks noChangeArrowheads="1"/>
          </p:cNvSpPr>
          <p:nvPr/>
        </p:nvSpPr>
        <p:spPr bwMode="auto">
          <a:xfrm>
            <a:off x="1728216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alteration and change that takes place 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8" name="Rectangle 85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 who are making their way on the path of stillness, which has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9" name="Rectangle 86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 laid out by God; for sometimes melancholy and suffocation of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0" name="Rectangle 87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soul occur, sometimes sudden joy and unaccustomed fervor. Glory be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1" name="Rectangle 88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Him Who orders our paths aright! Amen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2" name="Rectangle 89"/>
          <p:cNvSpPr>
            <a:spLocks noChangeArrowheads="1"/>
          </p:cNvSpPr>
          <p:nvPr/>
        </p:nvSpPr>
        <p:spPr bwMode="auto">
          <a:xfrm>
            <a:off x="410891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3" name="Rectangle 90"/>
          <p:cNvSpPr>
            <a:spLocks noChangeArrowheads="1"/>
          </p:cNvSpPr>
          <p:nvPr/>
        </p:nvSpPr>
        <p:spPr bwMode="auto">
          <a:xfrm>
            <a:off x="1071563" y="68876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4" name="Rectangle 91"/>
          <p:cNvSpPr>
            <a:spLocks noChangeArrowheads="1"/>
          </p:cNvSpPr>
          <p:nvPr/>
        </p:nvSpPr>
        <p:spPr bwMode="auto">
          <a:xfrm>
            <a:off x="1716768538" y="6888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Concerning hesychasts: on when they begin to un-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5" name="Rectangle 92"/>
          <p:cNvSpPr>
            <a:spLocks noChangeArrowheads="1"/>
          </p:cNvSpPr>
          <p:nvPr/>
        </p:nvSpPr>
        <p:spPr bwMode="auto">
          <a:xfrm>
            <a:off x="936625" y="71114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derstand what place they have attained with their labors in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6" name="Rectangle 93"/>
          <p:cNvSpPr>
            <a:spLocks noChangeArrowheads="1"/>
          </p:cNvSpPr>
          <p:nvPr/>
        </p:nvSpPr>
        <p:spPr bwMode="auto">
          <a:xfrm>
            <a:off x="937133000" y="73346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boundless sea that is the life of stillness; and on when they can have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7" name="Rectangle 94"/>
          <p:cNvSpPr>
            <a:spLocks noChangeArrowheads="1"/>
          </p:cNvSpPr>
          <p:nvPr/>
        </p:nvSpPr>
        <p:spPr bwMode="auto">
          <a:xfrm>
            <a:off x="936625" y="75579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little hope that their toils have begun to yield them fruit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8" name="Rectangle 95"/>
          <p:cNvSpPr>
            <a:spLocks noChangeArrowheads="1"/>
          </p:cNvSpPr>
          <p:nvPr/>
        </p:nvSpPr>
        <p:spPr bwMode="auto">
          <a:xfrm>
            <a:off x="2147483647" y="75573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9" name="Rectangle 96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0" name="Rectangle 97"/>
          <p:cNvSpPr>
            <a:spLocks noChangeArrowheads="1"/>
          </p:cNvSpPr>
          <p:nvPr/>
        </p:nvSpPr>
        <p:spPr bwMode="auto">
          <a:xfrm>
            <a:off x="1737674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guarding and keeping oneself from lax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1" name="Rectangle 98"/>
          <p:cNvSpPr>
            <a:spLocks noChangeArrowheads="1"/>
          </p:cNvSpPr>
          <p:nvPr/>
        </p:nvSpPr>
        <p:spPr bwMode="auto">
          <a:xfrm>
            <a:off x="9372060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negligent men, and on how, by drawing near to them, heedlessness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2" name="Rectangle 99"/>
          <p:cNvSpPr>
            <a:spLocks noChangeArrowheads="1"/>
          </p:cNvSpPr>
          <p:nvPr/>
        </p:nvSpPr>
        <p:spPr bwMode="auto">
          <a:xfrm>
            <a:off x="937220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laxity rule over a man and he is filled with every passion.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3" name="Rectangle 100"/>
          <p:cNvSpPr>
            <a:spLocks noChangeArrowheads="1"/>
          </p:cNvSpPr>
          <p:nvPr/>
        </p:nvSpPr>
        <p:spPr bwMode="auto">
          <a:xfrm>
            <a:off x="937272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guarding oneself from proximity to youths, lest the mind be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4" name="Rectangle 101"/>
          <p:cNvSpPr>
            <a:spLocks noChangeArrowheads="1"/>
          </p:cNvSpPr>
          <p:nvPr/>
        </p:nvSpPr>
        <p:spPr bwMode="auto">
          <a:xfrm>
            <a:off x="937260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defiled by licentious thoughts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5" name="Rectangle 1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6" name="Rectangle 103"/>
          <p:cNvSpPr>
            <a:spLocks noChangeArrowheads="1"/>
          </p:cNvSpPr>
          <p:nvPr/>
        </p:nvSpPr>
        <p:spPr bwMode="auto">
          <a:xfrm>
            <a:off x="988596575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ascetical homilies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7" name="Rectangle 104"/>
          <p:cNvSpPr>
            <a:spLocks noChangeArrowheads="1"/>
          </p:cNvSpPr>
          <p:nvPr/>
        </p:nvSpPr>
        <p:spPr bwMode="auto">
          <a:xfrm>
            <a:off x="705500875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8" name="Rectangle 105"/>
          <p:cNvSpPr>
            <a:spLocks noChangeArrowheads="1"/>
          </p:cNvSpPr>
          <p:nvPr/>
        </p:nvSpPr>
        <p:spPr bwMode="auto">
          <a:xfrm>
            <a:off x="769938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9" name="Rectangle 106"/>
          <p:cNvSpPr>
            <a:spLocks noChangeArrowheads="1"/>
          </p:cNvSpPr>
          <p:nvPr/>
        </p:nvSpPr>
        <p:spPr bwMode="auto">
          <a:xfrm>
            <a:off x="1470236138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renouncing the world and refraining from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0" name="Rectangle 107"/>
          <p:cNvSpPr>
            <a:spLocks noChangeArrowheads="1"/>
          </p:cNvSpPr>
          <p:nvPr/>
        </p:nvSpPr>
        <p:spPr bwMode="auto">
          <a:xfrm>
            <a:off x="63593027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familiarity with men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1" name="Rectangle 108"/>
          <p:cNvSpPr>
            <a:spLocks noChangeArrowheads="1"/>
          </p:cNvSpPr>
          <p:nvPr/>
        </p:nvSpPr>
        <p:spPr bwMode="auto">
          <a:xfrm>
            <a:off x="381638175" y="1083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2" name="Rectangle 109"/>
          <p:cNvSpPr>
            <a:spLocks noChangeArrowheads="1"/>
          </p:cNvSpPr>
          <p:nvPr/>
        </p:nvSpPr>
        <p:spPr bwMode="auto">
          <a:xfrm>
            <a:off x="769938" y="14405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3" name="Rectangle 110"/>
          <p:cNvSpPr>
            <a:spLocks noChangeArrowheads="1"/>
          </p:cNvSpPr>
          <p:nvPr/>
        </p:nvSpPr>
        <p:spPr bwMode="auto">
          <a:xfrm>
            <a:off x="1443420088" y="14410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a rule for beginners and their state and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4" name="Rectangle 111"/>
          <p:cNvSpPr>
            <a:spLocks noChangeArrowheads="1"/>
          </p:cNvSpPr>
          <p:nvPr/>
        </p:nvSpPr>
        <p:spPr bwMode="auto">
          <a:xfrm>
            <a:off x="635936625" y="166431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matters that pertain to them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5" name="Rectangle 112"/>
          <p:cNvSpPr>
            <a:spLocks noChangeArrowheads="1"/>
          </p:cNvSpPr>
          <p:nvPr/>
        </p:nvSpPr>
        <p:spPr bwMode="auto">
          <a:xfrm>
            <a:off x="2147483647" y="16637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6" name="Rectangle 113"/>
          <p:cNvSpPr>
            <a:spLocks noChangeArrowheads="1"/>
          </p:cNvSpPr>
          <p:nvPr/>
        </p:nvSpPr>
        <p:spPr bwMode="auto">
          <a:xfrm>
            <a:off x="769938" y="202096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7" name="Rectangle 114"/>
          <p:cNvSpPr>
            <a:spLocks noChangeArrowheads="1"/>
          </p:cNvSpPr>
          <p:nvPr/>
        </p:nvSpPr>
        <p:spPr bwMode="auto">
          <a:xfrm>
            <a:off x="1466092763" y="20215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successive stages of the monastic life,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8" name="Rectangle 115"/>
          <p:cNvSpPr>
            <a:spLocks noChangeArrowheads="1"/>
          </p:cNvSpPr>
          <p:nvPr/>
        </p:nvSpPr>
        <p:spPr bwMode="auto">
          <a:xfrm>
            <a:off x="636588" y="22447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briefly and distinctly noted; and how and in what way its virtues are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9" name="Rectangle 116"/>
          <p:cNvSpPr>
            <a:spLocks noChangeArrowheads="1"/>
          </p:cNvSpPr>
          <p:nvPr/>
        </p:nvSpPr>
        <p:spPr bwMode="auto">
          <a:xfrm>
            <a:off x="635930275" y="24679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born from each other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0" name="Rectangle 117"/>
          <p:cNvSpPr>
            <a:spLocks noChangeArrowheads="1"/>
          </p:cNvSpPr>
          <p:nvPr/>
        </p:nvSpPr>
        <p:spPr bwMode="auto">
          <a:xfrm>
            <a:off x="38182550" y="24674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1" name="Rectangle 118"/>
          <p:cNvSpPr>
            <a:spLocks noChangeArrowheads="1"/>
          </p:cNvSpPr>
          <p:nvPr/>
        </p:nvSpPr>
        <p:spPr bwMode="auto">
          <a:xfrm>
            <a:off x="769938" y="2824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19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2" name="Rectangle 119"/>
          <p:cNvSpPr>
            <a:spLocks noChangeArrowheads="1"/>
          </p:cNvSpPr>
          <p:nvPr/>
        </p:nvSpPr>
        <p:spPr bwMode="auto">
          <a:xfrm>
            <a:off x="1428130875" y="28251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abstention from cares is profitable for hesy-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3" name="Rectangle 120"/>
          <p:cNvSpPr>
            <a:spLocks noChangeArrowheads="1"/>
          </p:cNvSpPr>
          <p:nvPr/>
        </p:nvSpPr>
        <p:spPr bwMode="auto">
          <a:xfrm>
            <a:off x="635922338" y="30484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chasts; and that going out and coming in is harmful; and concerning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4" name="Rectangle 121"/>
          <p:cNvSpPr>
            <a:spLocks noChangeArrowheads="1"/>
          </p:cNvSpPr>
          <p:nvPr/>
        </p:nvSpPr>
        <p:spPr bwMode="auto">
          <a:xfrm>
            <a:off x="635930275" y="32716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distraction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5" name="Rectangle 122"/>
          <p:cNvSpPr>
            <a:spLocks noChangeArrowheads="1"/>
          </p:cNvSpPr>
          <p:nvPr/>
        </p:nvSpPr>
        <p:spPr bwMode="auto">
          <a:xfrm>
            <a:off x="381638175" y="32711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6" name="Rectangle 123"/>
          <p:cNvSpPr>
            <a:spLocks noChangeArrowheads="1"/>
          </p:cNvSpPr>
          <p:nvPr/>
        </p:nvSpPr>
        <p:spPr bwMode="auto">
          <a:xfrm>
            <a:off x="769938" y="36283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7" name="Rectangle 124"/>
          <p:cNvSpPr>
            <a:spLocks noChangeArrowheads="1"/>
          </p:cNvSpPr>
          <p:nvPr/>
        </p:nvSpPr>
        <p:spPr bwMode="auto">
          <a:xfrm>
            <a:off x="141658975" y="36288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paths that bring a man nigh to God, which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8" name="Rectangle 125"/>
          <p:cNvSpPr>
            <a:spLocks noChangeArrowheads="1"/>
          </p:cNvSpPr>
          <p:nvPr/>
        </p:nvSpPr>
        <p:spPr bwMode="auto">
          <a:xfrm>
            <a:off x="635922338" y="38520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revealed to him by the sweet works of night vigil; and that those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9" name="Rectangle 126"/>
          <p:cNvSpPr>
            <a:spLocks noChangeArrowheads="1"/>
          </p:cNvSpPr>
          <p:nvPr/>
        </p:nvSpPr>
        <p:spPr bwMode="auto">
          <a:xfrm>
            <a:off x="635922338" y="4075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labor in this practice are fed with honey all the days of their life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0" name="Rectangle 127"/>
          <p:cNvSpPr>
            <a:spLocks noChangeArrowheads="1"/>
          </p:cNvSpPr>
          <p:nvPr/>
        </p:nvSpPr>
        <p:spPr bwMode="auto">
          <a:xfrm>
            <a:off x="381142875" y="40747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1" name="Rectangle 128"/>
          <p:cNvSpPr>
            <a:spLocks noChangeArrowheads="1"/>
          </p:cNvSpPr>
          <p:nvPr/>
        </p:nvSpPr>
        <p:spPr bwMode="auto">
          <a:xfrm>
            <a:off x="769938" y="44319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2" name="Rectangle 129"/>
          <p:cNvSpPr>
            <a:spLocks noChangeArrowheads="1"/>
          </p:cNvSpPr>
          <p:nvPr/>
        </p:nvSpPr>
        <p:spPr bwMode="auto">
          <a:xfrm>
            <a:off x="1433714113" y="44325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narration concerning saintly men and the all-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3" name="Rectangle 130"/>
          <p:cNvSpPr>
            <a:spLocks noChangeArrowheads="1"/>
          </p:cNvSpPr>
          <p:nvPr/>
        </p:nvSpPr>
        <p:spPr bwMode="auto">
          <a:xfrm>
            <a:off x="635930275" y="46557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holy words I heard from them, and on their wondrous way of life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4" name="Rectangle 131"/>
          <p:cNvSpPr>
            <a:spLocks noChangeArrowheads="1"/>
          </p:cNvSpPr>
          <p:nvPr/>
        </p:nvSpPr>
        <p:spPr bwMode="auto">
          <a:xfrm>
            <a:off x="38095238" y="46552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5" name="Rectangle 132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an aged elder • On another elder • On the question of a certain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6" name="Rectangle 133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brother • On the reproach of a certain brother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7" name="Rectangle 134"/>
          <p:cNvSpPr>
            <a:spLocks noChangeArrowheads="1"/>
          </p:cNvSpPr>
          <p:nvPr/>
        </p:nvSpPr>
        <p:spPr bwMode="auto">
          <a:xfrm>
            <a:off x="769938" y="54589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8" name="Rectangle 135"/>
          <p:cNvSpPr>
            <a:spLocks noChangeArrowheads="1"/>
          </p:cNvSpPr>
          <p:nvPr/>
        </p:nvSpPr>
        <p:spPr bwMode="auto">
          <a:xfrm>
            <a:off x="1405143875" y="54594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different kinds of noetic powers of the mind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9" name="Rectangle 136"/>
          <p:cNvSpPr>
            <a:spLocks noChangeArrowheads="1"/>
          </p:cNvSpPr>
          <p:nvPr/>
        </p:nvSpPr>
        <p:spPr bwMode="auto">
          <a:xfrm>
            <a:off x="635930275" y="56826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employed in the working of revelations and spiritual visions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0" name="Rectangle 137"/>
          <p:cNvSpPr>
            <a:spLocks noChangeArrowheads="1"/>
          </p:cNvSpPr>
          <p:nvPr/>
        </p:nvSpPr>
        <p:spPr bwMode="auto">
          <a:xfrm>
            <a:off x="381236538" y="56821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1" name="Rectangle 138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that which during prayer occurs within stillness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2" name="Rectangle 13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3" name="Rectangle 140"/>
          <p:cNvSpPr>
            <a:spLocks noChangeArrowheads="1"/>
          </p:cNvSpPr>
          <p:nvPr/>
        </p:nvSpPr>
        <p:spPr bwMode="auto">
          <a:xfrm>
            <a:off x="1409601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many different kinds of prayer, and the do-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4" name="Rectangle 141"/>
          <p:cNvSpPr>
            <a:spLocks noChangeArrowheads="1"/>
          </p:cNvSpPr>
          <p:nvPr/>
        </p:nvSpPr>
        <p:spPr bwMode="auto">
          <a:xfrm>
            <a:off x="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minion of the mind; and to what extent this dominion is empowered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5" name="Rectangle 142"/>
          <p:cNvSpPr>
            <a:spLocks noChangeArrowheads="1"/>
          </p:cNvSpPr>
          <p:nvPr/>
        </p:nvSpPr>
        <p:spPr bwMode="auto">
          <a:xfrm>
            <a:off x="635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initiate its own movements in the different forms of prayer;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6" name="Rectangle 143"/>
          <p:cNvSpPr>
            <a:spLocks noChangeArrowheads="1"/>
          </p:cNvSpPr>
          <p:nvPr/>
        </p:nvSpPr>
        <p:spPr bwMode="auto">
          <a:xfrm>
            <a:off x="635963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the natural limit of prayer is, and to what extent you are em-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7" name="Rectangle 144"/>
          <p:cNvSpPr>
            <a:spLocks noChangeArrowheads="1"/>
          </p:cNvSpPr>
          <p:nvPr/>
        </p:nvSpPr>
        <p:spPr bwMode="auto">
          <a:xfrm>
            <a:off x="636030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powered to pray therein; and that when prayer exceeds this limit, it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8" name="Rectangle 145"/>
          <p:cNvSpPr>
            <a:spLocks noChangeArrowheads="1"/>
          </p:cNvSpPr>
          <p:nvPr/>
        </p:nvSpPr>
        <p:spPr bwMode="auto">
          <a:xfrm>
            <a:off x="635963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no longer prayer, although this activity is called prayer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9" name="Rectangle 1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0" name="Rectangle 147"/>
          <p:cNvSpPr>
            <a:spLocks noChangeArrowheads="1"/>
          </p:cNvSpPr>
          <p:nvPr/>
        </p:nvSpPr>
        <p:spPr bwMode="auto">
          <a:xfrm>
            <a:off x="903288" y="76808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pure prayer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1" name="Rectangle 148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2" name="Rectangle 149"/>
          <p:cNvSpPr>
            <a:spLocks noChangeArrowheads="1"/>
          </p:cNvSpPr>
          <p:nvPr/>
        </p:nvSpPr>
        <p:spPr bwMode="auto">
          <a:xfrm>
            <a:off x="1392331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subject of a discourse spoken by true knowl-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3" name="Rectangle 150"/>
          <p:cNvSpPr>
            <a:spLocks noChangeArrowheads="1"/>
          </p:cNvSpPr>
          <p:nvPr/>
        </p:nvSpPr>
        <p:spPr bwMode="auto">
          <a:xfrm>
            <a:off x="635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4" name="Rectangle 1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5" name="Rectangle 152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6" name="Rectangle 153"/>
          <p:cNvSpPr>
            <a:spLocks noChangeArrowheads="1"/>
          </p:cNvSpPr>
          <p:nvPr/>
        </p:nvSpPr>
        <p:spPr bwMode="auto">
          <a:xfrm>
            <a:off x="1434269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things that are bestowed upon a brother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7" name="Rectangle 154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his cell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8" name="Rectangle 1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9" name="Rectangle 156"/>
          <p:cNvSpPr>
            <a:spLocks noChangeArrowheads="1"/>
          </p:cNvSpPr>
          <p:nvPr/>
        </p:nvSpPr>
        <p:spPr bwMode="auto">
          <a:xfrm>
            <a:off x="2006157088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0" name="Rectangle 157"/>
          <p:cNvSpPr>
            <a:spLocks noChangeArrowheads="1"/>
          </p:cNvSpPr>
          <p:nvPr/>
        </p:nvSpPr>
        <p:spPr bwMode="auto">
          <a:xfrm>
            <a:off x="2147483647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1" name="Rectangle 158"/>
          <p:cNvSpPr>
            <a:spLocks noChangeArrowheads="1"/>
          </p:cNvSpPr>
          <p:nvPr/>
        </p:nvSpPr>
        <p:spPr bwMode="auto">
          <a:xfrm>
            <a:off x="1071563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2" name="Rectangle 159"/>
          <p:cNvSpPr>
            <a:spLocks noChangeArrowheads="1"/>
          </p:cNvSpPr>
          <p:nvPr/>
        </p:nvSpPr>
        <p:spPr bwMode="auto">
          <a:xfrm>
            <a:off x="1715484250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profit that comes to the soul that seeks after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3" name="Rectangle 160"/>
          <p:cNvSpPr>
            <a:spLocks noChangeArrowheads="1"/>
          </p:cNvSpPr>
          <p:nvPr/>
        </p:nvSpPr>
        <p:spPr bwMode="auto">
          <a:xfrm>
            <a:off x="93662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profound theoria, that she might immerse herself therein away from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4" name="Rectangle 161"/>
          <p:cNvSpPr>
            <a:spLocks noChangeArrowheads="1"/>
          </p:cNvSpPr>
          <p:nvPr/>
        </p:nvSpPr>
        <p:spPr bwMode="auto">
          <a:xfrm>
            <a:off x="937166338" y="1307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carnal thoughts that arise from the recollections of things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5" name="Rectangle 162"/>
          <p:cNvSpPr>
            <a:spLocks noChangeArrowheads="1"/>
          </p:cNvSpPr>
          <p:nvPr/>
        </p:nvSpPr>
        <p:spPr bwMode="auto">
          <a:xfrm>
            <a:off x="2147483647" y="13065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6" name="Rectangle 163"/>
          <p:cNvSpPr>
            <a:spLocks noChangeArrowheads="1"/>
          </p:cNvSpPr>
          <p:nvPr/>
        </p:nvSpPr>
        <p:spPr bwMode="auto">
          <a:xfrm>
            <a:off x="1071563" y="16637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7" name="Rectangle 164"/>
          <p:cNvSpPr>
            <a:spLocks noChangeArrowheads="1"/>
          </p:cNvSpPr>
          <p:nvPr/>
        </p:nvSpPr>
        <p:spPr bwMode="auto">
          <a:xfrm>
            <a:off x="1699010763" y="166431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 those who say: If God is good, why has 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8" name="Rectangle 165"/>
          <p:cNvSpPr>
            <a:spLocks noChangeArrowheads="1"/>
          </p:cNvSpPr>
          <p:nvPr/>
        </p:nvSpPr>
        <p:spPr bwMode="auto">
          <a:xfrm>
            <a:off x="936625" y="18875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made these things?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9" name="Rectangle 166"/>
          <p:cNvSpPr>
            <a:spLocks noChangeArrowheads="1"/>
          </p:cNvSpPr>
          <p:nvPr/>
        </p:nvSpPr>
        <p:spPr bwMode="auto">
          <a:xfrm>
            <a:off x="411962600" y="18870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0" name="Rectangle 167"/>
          <p:cNvSpPr>
            <a:spLocks noChangeArrowheads="1"/>
          </p:cNvSpPr>
          <p:nvPr/>
        </p:nvSpPr>
        <p:spPr bwMode="auto">
          <a:xfrm>
            <a:off x="1071563" y="22442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1" name="Rectangle 168"/>
          <p:cNvSpPr>
            <a:spLocks noChangeArrowheads="1"/>
          </p:cNvSpPr>
          <p:nvPr/>
        </p:nvSpPr>
        <p:spPr bwMode="auto">
          <a:xfrm>
            <a:off x="1706119588" y="22447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vision of the nature of incorporeal beings, in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2" name="Rectangle 169"/>
          <p:cNvSpPr>
            <a:spLocks noChangeArrowheads="1"/>
          </p:cNvSpPr>
          <p:nvPr/>
        </p:nvSpPr>
        <p:spPr bwMode="auto">
          <a:xfrm>
            <a:off x="936625" y="24679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3" name="Rectangle 170"/>
          <p:cNvSpPr>
            <a:spLocks noChangeArrowheads="1"/>
          </p:cNvSpPr>
          <p:nvPr/>
        </p:nvSpPr>
        <p:spPr bwMode="auto">
          <a:xfrm>
            <a:off x="41108313" y="24674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4" name="Rectangle 171"/>
          <p:cNvSpPr>
            <a:spLocks noChangeArrowheads="1"/>
          </p:cNvSpPr>
          <p:nvPr/>
        </p:nvSpPr>
        <p:spPr bwMode="auto">
          <a:xfrm>
            <a:off x="1071563" y="2824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29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5" name="Rectangle 172"/>
          <p:cNvSpPr>
            <a:spLocks noChangeArrowheads="1"/>
          </p:cNvSpPr>
          <p:nvPr/>
        </p:nvSpPr>
        <p:spPr bwMode="auto">
          <a:xfrm>
            <a:off x="175837850" y="28251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example and similitude furnished by a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6" name="Rectangle 173"/>
          <p:cNvSpPr>
            <a:spLocks noChangeArrowheads="1"/>
          </p:cNvSpPr>
          <p:nvPr/>
        </p:nvSpPr>
        <p:spPr bwMode="auto">
          <a:xfrm>
            <a:off x="936625" y="30484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divine vision concerning the Lord’s Day and the Sabbath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7" name="Rectangle 174"/>
          <p:cNvSpPr>
            <a:spLocks noChangeArrowheads="1"/>
          </p:cNvSpPr>
          <p:nvPr/>
        </p:nvSpPr>
        <p:spPr bwMode="auto">
          <a:xfrm>
            <a:off x="41108313" y="30478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8" name="Rectangle 175"/>
          <p:cNvSpPr>
            <a:spLocks noChangeArrowheads="1"/>
          </p:cNvSpPr>
          <p:nvPr/>
        </p:nvSpPr>
        <p:spPr bwMode="auto">
          <a:xfrm>
            <a:off x="1071563" y="340507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9" name="Rectangle 176"/>
          <p:cNvSpPr>
            <a:spLocks noChangeArrowheads="1"/>
          </p:cNvSpPr>
          <p:nvPr/>
        </p:nvSpPr>
        <p:spPr bwMode="auto">
          <a:xfrm>
            <a:off x="1704686075" y="34056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different suitable ways of wise guidance for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0" name="Rectangle 177"/>
          <p:cNvSpPr>
            <a:spLocks noChangeArrowheads="1"/>
          </p:cNvSpPr>
          <p:nvPr/>
        </p:nvSpPr>
        <p:spPr bwMode="auto">
          <a:xfrm>
            <a:off x="936625" y="36288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instruction of disciples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1" name="Rectangle 178"/>
          <p:cNvSpPr>
            <a:spLocks noChangeArrowheads="1"/>
          </p:cNvSpPr>
          <p:nvPr/>
        </p:nvSpPr>
        <p:spPr bwMode="auto">
          <a:xfrm>
            <a:off x="41108313" y="36283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2" name="Rectangle 179"/>
          <p:cNvSpPr>
            <a:spLocks noChangeArrowheads="1"/>
          </p:cNvSpPr>
          <p:nvPr/>
        </p:nvSpPr>
        <p:spPr bwMode="auto">
          <a:xfrm>
            <a:off x="1071563" y="39854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3" name="Rectangle 180"/>
          <p:cNvSpPr>
            <a:spLocks noChangeArrowheads="1"/>
          </p:cNvSpPr>
          <p:nvPr/>
        </p:nvSpPr>
        <p:spPr bwMode="auto">
          <a:xfrm>
            <a:off x="1701707925" y="39860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Containing a most necessary and extremely benefi-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4" name="Rectangle 181"/>
          <p:cNvSpPr>
            <a:spLocks noChangeArrowheads="1"/>
          </p:cNvSpPr>
          <p:nvPr/>
        </p:nvSpPr>
        <p:spPr bwMode="auto">
          <a:xfrm>
            <a:off x="936625" y="42092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cial daily reminder for the man who has chosen to sit in his cell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5" name="Rectangle 182"/>
          <p:cNvSpPr>
            <a:spLocks noChangeArrowheads="1"/>
          </p:cNvSpPr>
          <p:nvPr/>
        </p:nvSpPr>
        <p:spPr bwMode="auto">
          <a:xfrm>
            <a:off x="937166338" y="44325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 heed to himself alone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6" name="Rectangle 183"/>
          <p:cNvSpPr>
            <a:spLocks noChangeArrowheads="1"/>
          </p:cNvSpPr>
          <p:nvPr/>
        </p:nvSpPr>
        <p:spPr bwMode="auto">
          <a:xfrm>
            <a:off x="2147483647" y="44319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7" name="Rectangle 184"/>
          <p:cNvSpPr>
            <a:spLocks noChangeArrowheads="1"/>
          </p:cNvSpPr>
          <p:nvPr/>
        </p:nvSpPr>
        <p:spPr bwMode="auto">
          <a:xfrm>
            <a:off x="1071563" y="47891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8" name="Rectangle 185"/>
          <p:cNvSpPr>
            <a:spLocks noChangeArrowheads="1"/>
          </p:cNvSpPr>
          <p:nvPr/>
        </p:nvSpPr>
        <p:spPr bwMode="auto">
          <a:xfrm>
            <a:off x="1713307788" y="47897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power and evil activity of sin, and on what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9" name="Rectangle 186"/>
          <p:cNvSpPr>
            <a:spLocks noChangeArrowheads="1"/>
          </p:cNvSpPr>
          <p:nvPr/>
        </p:nvSpPr>
        <p:spPr bwMode="auto">
          <a:xfrm>
            <a:off x="937153638" y="50129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produces it and what causes it to cease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0" name="Rectangle 187"/>
          <p:cNvSpPr>
            <a:spLocks noChangeArrowheads="1"/>
          </p:cNvSpPr>
          <p:nvPr/>
        </p:nvSpPr>
        <p:spPr bwMode="auto">
          <a:xfrm>
            <a:off x="411962600" y="50124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1" name="Rectangle 188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passions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2" name="Rectangle 189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3" name="Rectangle 190"/>
          <p:cNvSpPr>
            <a:spLocks noChangeArrowheads="1"/>
          </p:cNvSpPr>
          <p:nvPr/>
        </p:nvSpPr>
        <p:spPr bwMode="auto">
          <a:xfrm>
            <a:off x="1696840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in certain conflicts, labor is better than being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4" name="Rectangle 191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danger of falling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5" name="Rectangle 192"/>
          <p:cNvSpPr>
            <a:spLocks noChangeArrowheads="1"/>
          </p:cNvSpPr>
          <p:nvPr/>
        </p:nvSpPr>
        <p:spPr bwMode="auto">
          <a:xfrm>
            <a:off x="41195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6" name="Rectangle 193"/>
          <p:cNvSpPr>
            <a:spLocks noChangeArrowheads="1"/>
          </p:cNvSpPr>
          <p:nvPr/>
        </p:nvSpPr>
        <p:spPr bwMode="auto">
          <a:xfrm>
            <a:off x="1071563" y="62179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7" name="Rectangle 194"/>
          <p:cNvSpPr>
            <a:spLocks noChangeArrowheads="1"/>
          </p:cNvSpPr>
          <p:nvPr/>
        </p:nvSpPr>
        <p:spPr bwMode="auto">
          <a:xfrm>
            <a:off x="1713896750" y="62184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guarding the heart and on subtler divine vision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8" name="Rectangle 195"/>
          <p:cNvSpPr>
            <a:spLocks noChangeArrowheads="1"/>
          </p:cNvSpPr>
          <p:nvPr/>
        </p:nvSpPr>
        <p:spPr bwMode="auto">
          <a:xfrm>
            <a:off x="411265688" y="62179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9" name="Rectangle 196"/>
          <p:cNvSpPr>
            <a:spLocks noChangeArrowheads="1"/>
          </p:cNvSpPr>
          <p:nvPr/>
        </p:nvSpPr>
        <p:spPr bwMode="auto">
          <a:xfrm>
            <a:off x="1071563" y="6575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0" name="Rectangle 197"/>
          <p:cNvSpPr>
            <a:spLocks noChangeArrowheads="1"/>
          </p:cNvSpPr>
          <p:nvPr/>
        </p:nvSpPr>
        <p:spPr bwMode="auto">
          <a:xfrm>
            <a:off x="1706935563" y="6575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signs and workings of the love of God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1" name="Rectangle 198"/>
          <p:cNvSpPr>
            <a:spLocks noChangeArrowheads="1"/>
          </p:cNvSpPr>
          <p:nvPr/>
        </p:nvSpPr>
        <p:spPr bwMode="auto">
          <a:xfrm>
            <a:off x="411265688" y="6575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2" name="Rectangle 199"/>
          <p:cNvSpPr>
            <a:spLocks noChangeArrowheads="1"/>
          </p:cNvSpPr>
          <p:nvPr/>
        </p:nvSpPr>
        <p:spPr bwMode="auto">
          <a:xfrm>
            <a:off x="1071563" y="69322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3" name="Rectangle 200"/>
          <p:cNvSpPr>
            <a:spLocks noChangeArrowheads="1"/>
          </p:cNvSpPr>
          <p:nvPr/>
        </p:nvSpPr>
        <p:spPr bwMode="auto">
          <a:xfrm>
            <a:off x="1715771588" y="69328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modes of virtue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4" name="Rectangle 201"/>
          <p:cNvSpPr>
            <a:spLocks noChangeArrowheads="1"/>
          </p:cNvSpPr>
          <p:nvPr/>
        </p:nvSpPr>
        <p:spPr bwMode="auto">
          <a:xfrm>
            <a:off x="2147483647" y="69322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5" name="Rectangle 202"/>
          <p:cNvSpPr>
            <a:spLocks noChangeArrowheads="1"/>
          </p:cNvSpPr>
          <p:nvPr/>
        </p:nvSpPr>
        <p:spPr bwMode="auto">
          <a:xfrm>
            <a:off x="1071563" y="72894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6" name="Rectangle 203"/>
          <p:cNvSpPr>
            <a:spLocks noChangeArrowheads="1"/>
          </p:cNvSpPr>
          <p:nvPr/>
        </p:nvSpPr>
        <p:spPr bwMode="auto">
          <a:xfrm>
            <a:off x="1703112863" y="72900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discourse on various subjects in questions and an-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7" name="Rectangle 204"/>
          <p:cNvSpPr>
            <a:spLocks noChangeArrowheads="1"/>
          </p:cNvSpPr>
          <p:nvPr/>
        </p:nvSpPr>
        <p:spPr bwMode="auto">
          <a:xfrm>
            <a:off x="937186975" y="75132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swers, on the trustworthy way of life and every kind of virtue. This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8" name="Rectangle 205"/>
          <p:cNvSpPr>
            <a:spLocks noChangeArrowheads="1"/>
          </p:cNvSpPr>
          <p:nvPr/>
        </p:nvSpPr>
        <p:spPr bwMode="auto">
          <a:xfrm>
            <a:off x="937133000" y="77365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discourse will be especially useful for those who have stripped off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9" name="Rectangle 206"/>
          <p:cNvSpPr>
            <a:spLocks noChangeArrowheads="1"/>
          </p:cNvSpPr>
          <p:nvPr/>
        </p:nvSpPr>
        <p:spPr bwMode="auto">
          <a:xfrm>
            <a:off x="936625" y="79597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world, those who dwell in the desert, those who are recluses,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0" name="Rectangle 207"/>
          <p:cNvSpPr>
            <a:spLocks noChangeArrowheads="1"/>
          </p:cNvSpPr>
          <p:nvPr/>
        </p:nvSpPr>
        <p:spPr bwMode="auto">
          <a:xfrm>
            <a:off x="937133000" y="81829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 who through voluntary mortification look forward to the crown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1" name="Rectangle 208"/>
          <p:cNvSpPr>
            <a:spLocks noChangeArrowheads="1"/>
          </p:cNvSpPr>
          <p:nvPr/>
        </p:nvSpPr>
        <p:spPr bwMode="auto">
          <a:xfrm>
            <a:off x="937079025" y="84062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righteousness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2" name="Rectangle 209"/>
          <p:cNvSpPr>
            <a:spLocks noChangeArrowheads="1"/>
          </p:cNvSpPr>
          <p:nvPr/>
        </p:nvSpPr>
        <p:spPr bwMode="auto">
          <a:xfrm>
            <a:off x="411072013" y="84057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3" name="Rectangle 210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fasting and vigil • On the difference in tears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4" name="Rectangle 211"/>
          <p:cNvSpPr>
            <a:spLocks noChangeArrowheads="1"/>
          </p:cNvSpPr>
          <p:nvPr/>
        </p:nvSpPr>
        <p:spPr bwMode="auto">
          <a:xfrm>
            <a:off x="988596575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ascetical homilies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5" name="Rectangle 212"/>
          <p:cNvSpPr>
            <a:spLocks noChangeArrowheads="1"/>
          </p:cNvSpPr>
          <p:nvPr/>
        </p:nvSpPr>
        <p:spPr bwMode="auto">
          <a:xfrm>
            <a:off x="705500875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6" name="Rectangle 213"/>
          <p:cNvSpPr>
            <a:spLocks noChangeArrowheads="1"/>
          </p:cNvSpPr>
          <p:nvPr/>
        </p:nvSpPr>
        <p:spPr bwMode="auto">
          <a:xfrm>
            <a:off x="769938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7" name="Rectangle 214"/>
          <p:cNvSpPr>
            <a:spLocks noChangeArrowheads="1"/>
          </p:cNvSpPr>
          <p:nvPr/>
        </p:nvSpPr>
        <p:spPr bwMode="auto">
          <a:xfrm>
            <a:off x="1428022925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the body that fears temptations becomes a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8" name="Rectangle 215"/>
          <p:cNvSpPr>
            <a:spLocks noChangeArrowheads="1"/>
          </p:cNvSpPr>
          <p:nvPr/>
        </p:nvSpPr>
        <p:spPr bwMode="auto">
          <a:xfrm>
            <a:off x="63593027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friend of sin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9" name="Rectangle 216"/>
          <p:cNvSpPr>
            <a:spLocks noChangeArrowheads="1"/>
          </p:cNvSpPr>
          <p:nvPr/>
        </p:nvSpPr>
        <p:spPr bwMode="auto">
          <a:xfrm>
            <a:off x="382106488" y="1083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0" name="Rectangle 217"/>
          <p:cNvSpPr>
            <a:spLocks noChangeArrowheads="1"/>
          </p:cNvSpPr>
          <p:nvPr/>
        </p:nvSpPr>
        <p:spPr bwMode="auto">
          <a:xfrm>
            <a:off x="769938" y="151494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39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1" name="Rectangle 218"/>
          <p:cNvSpPr>
            <a:spLocks noChangeArrowheads="1"/>
          </p:cNvSpPr>
          <p:nvPr/>
        </p:nvSpPr>
        <p:spPr bwMode="auto">
          <a:xfrm>
            <a:off x="145273713" y="151548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different methods of the devil’s warfare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2" name="Rectangle 219"/>
          <p:cNvSpPr>
            <a:spLocks noChangeArrowheads="1"/>
          </p:cNvSpPr>
          <p:nvPr/>
        </p:nvSpPr>
        <p:spPr bwMode="auto">
          <a:xfrm>
            <a:off x="635930275" y="173872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 those who journey on the narrow way that transcends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3" name="Rectangle 220"/>
          <p:cNvSpPr>
            <a:spLocks noChangeArrowheads="1"/>
          </p:cNvSpPr>
          <p:nvPr/>
        </p:nvSpPr>
        <p:spPr bwMode="auto">
          <a:xfrm>
            <a:off x="635930275" y="196196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4" name="Rectangle 221"/>
          <p:cNvSpPr>
            <a:spLocks noChangeArrowheads="1"/>
          </p:cNvSpPr>
          <p:nvPr/>
        </p:nvSpPr>
        <p:spPr bwMode="auto">
          <a:xfrm>
            <a:off x="381236538" y="196143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5" name="Rectangle 222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first method • On the second method of the devil’s warfare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6" name="Rectangle 223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third method of the enemy’s warfare against strong and cou-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7" name="Rectangle 224"/>
          <p:cNvSpPr>
            <a:spLocks noChangeArrowheads="1"/>
          </p:cNvSpPr>
          <p:nvPr/>
        </p:nvSpPr>
        <p:spPr bwMode="auto">
          <a:xfrm>
            <a:off x="903288" y="26355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rageous men • On the enemy’s fourth and obdurate warfare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8" name="Rectangle 225"/>
          <p:cNvSpPr>
            <a:spLocks noChangeArrowheads="1"/>
          </p:cNvSpPr>
          <p:nvPr/>
        </p:nvSpPr>
        <p:spPr bwMode="auto">
          <a:xfrm>
            <a:off x="769938" y="30478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9" name="Rectangle 226"/>
          <p:cNvSpPr>
            <a:spLocks noChangeArrowheads="1"/>
          </p:cNvSpPr>
          <p:nvPr/>
        </p:nvSpPr>
        <p:spPr bwMode="auto">
          <a:xfrm>
            <a:off x="1411803438" y="30484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continuous fasting, and remaining collected 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0" name="Rectangle 227"/>
          <p:cNvSpPr>
            <a:spLocks noChangeArrowheads="1"/>
          </p:cNvSpPr>
          <p:nvPr/>
        </p:nvSpPr>
        <p:spPr bwMode="auto">
          <a:xfrm>
            <a:off x="635930275" y="32716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place, and what are the consequences of this; and that by dis-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1" name="Rectangle 228"/>
          <p:cNvSpPr>
            <a:spLocks noChangeArrowheads="1"/>
          </p:cNvSpPr>
          <p:nvPr/>
        </p:nvSpPr>
        <p:spPr bwMode="auto">
          <a:xfrm>
            <a:off x="635936625" y="34948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cerning knowledge I have learned the exact use of these things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2" name="Rectangle 229"/>
          <p:cNvSpPr>
            <a:spLocks noChangeArrowheads="1"/>
          </p:cNvSpPr>
          <p:nvPr/>
        </p:nvSpPr>
        <p:spPr bwMode="auto">
          <a:xfrm>
            <a:off x="2147483647" y="34943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3" name="Rectangle 230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4" name="Rectangle 231"/>
          <p:cNvSpPr>
            <a:spLocks noChangeArrowheads="1"/>
          </p:cNvSpPr>
          <p:nvPr/>
        </p:nvSpPr>
        <p:spPr bwMode="auto">
          <a:xfrm>
            <a:off x="1408650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motions of the body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5" name="Rectangle 232"/>
          <p:cNvSpPr>
            <a:spLocks noChangeArrowheads="1"/>
          </p:cNvSpPr>
          <p:nvPr/>
        </p:nvSpPr>
        <p:spPr bwMode="auto">
          <a:xfrm>
            <a:off x="3817048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6" name="Rectangle 233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7" name="Rectangle 234"/>
          <p:cNvSpPr>
            <a:spLocks noChangeArrowheads="1"/>
          </p:cNvSpPr>
          <p:nvPr/>
        </p:nvSpPr>
        <p:spPr bwMode="auto">
          <a:xfrm>
            <a:off x="1419709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kinds of different temptations; and on how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8" name="Rectangle 235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sweet are the temptations that come to pass and are endured for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9" name="Rectangle 236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truth’s sake; and on the levels and disciplines through which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0" name="Rectangle 237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sagacious man makes his way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1" name="Rectangle 2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2" name="Rectangle 239"/>
          <p:cNvSpPr>
            <a:spLocks noChangeArrowheads="1"/>
          </p:cNvSpPr>
          <p:nvPr/>
        </p:nvSpPr>
        <p:spPr bwMode="auto">
          <a:xfrm>
            <a:off x="903288" y="53145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trials of the friends of God, that is to say, the humble • The trials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3" name="Rectangle 240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enemies of God, that is to say, the proud • On patience • 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4" name="Rectangle 241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faint-heartedness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5" name="Rectangle 242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6" name="Rectangle 243"/>
          <p:cNvSpPr>
            <a:spLocks noChangeArrowheads="1"/>
          </p:cNvSpPr>
          <p:nvPr/>
        </p:nvSpPr>
        <p:spPr bwMode="auto">
          <a:xfrm>
            <a:off x="1405431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explanation of the modes of discipline: what is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7" name="Rectangle 244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force of each, and what is the difference of each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8" name="Rectangle 245"/>
          <p:cNvSpPr>
            <a:spLocks noChangeArrowheads="1"/>
          </p:cNvSpPr>
          <p:nvPr/>
        </p:nvSpPr>
        <p:spPr bwMode="auto">
          <a:xfrm>
            <a:off x="381236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9" name="Rectangle 246"/>
          <p:cNvSpPr>
            <a:spLocks noChangeArrowheads="1"/>
          </p:cNvSpPr>
          <p:nvPr/>
        </p:nvSpPr>
        <p:spPr bwMode="auto">
          <a:xfrm>
            <a:off x="903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purification of the body, the soul, and the mind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0" name="Rectangle 247"/>
          <p:cNvSpPr>
            <a:spLocks noChangeArrowheads="1"/>
          </p:cNvSpPr>
          <p:nvPr/>
        </p:nvSpPr>
        <p:spPr bwMode="auto">
          <a:xfrm>
            <a:off x="769938" y="70662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1" name="Rectangle 248"/>
          <p:cNvSpPr>
            <a:spLocks noChangeArrowheads="1"/>
          </p:cNvSpPr>
          <p:nvPr/>
        </p:nvSpPr>
        <p:spPr bwMode="auto">
          <a:xfrm>
            <a:off x="1395818900" y="70667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epistle of our Father among the Saints Isaac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2" name="Rectangle 249"/>
          <p:cNvSpPr>
            <a:spLocks noChangeArrowheads="1"/>
          </p:cNvSpPr>
          <p:nvPr/>
        </p:nvSpPr>
        <p:spPr bwMode="auto">
          <a:xfrm>
            <a:off x="635936625" y="72900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Syrian written to a certain brother possessed of the love of stillness,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3" name="Rectangle 250"/>
          <p:cNvSpPr>
            <a:spLocks noChangeArrowheads="1"/>
          </p:cNvSpPr>
          <p:nvPr/>
        </p:nvSpPr>
        <p:spPr bwMode="auto">
          <a:xfrm>
            <a:off x="635976313" y="75132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the devil contrives to make those who constantly endeavor to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4" name="Rectangle 251"/>
          <p:cNvSpPr>
            <a:spLocks noChangeArrowheads="1"/>
          </p:cNvSpPr>
          <p:nvPr/>
        </p:nvSpPr>
        <p:spPr bwMode="auto">
          <a:xfrm>
            <a:off x="635922338" y="77365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practise stillness to desist from their constant stillness by means of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5" name="Rectangle 252"/>
          <p:cNvSpPr>
            <a:spLocks noChangeArrowheads="1"/>
          </p:cNvSpPr>
          <p:nvPr/>
        </p:nvSpPr>
        <p:spPr bwMode="auto">
          <a:xfrm>
            <a:off x="635936625" y="79597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love of a relative or honored men, and on how it behooves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6" name="Rectangle 253"/>
          <p:cNvSpPr>
            <a:spLocks noChangeArrowheads="1"/>
          </p:cNvSpPr>
          <p:nvPr/>
        </p:nvSpPr>
        <p:spPr bwMode="auto">
          <a:xfrm>
            <a:off x="635855663" y="81829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hesychast to disdain all things for the sake of the knowledge of God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7" name="Rectangle 254"/>
          <p:cNvSpPr>
            <a:spLocks noChangeArrowheads="1"/>
          </p:cNvSpPr>
          <p:nvPr/>
        </p:nvSpPr>
        <p:spPr bwMode="auto">
          <a:xfrm>
            <a:off x="635828675" y="84062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is to be found in stillness, even as it has been shown in the case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8" name="Rectangle 255"/>
          <p:cNvSpPr>
            <a:spLocks noChangeArrowheads="1"/>
          </p:cNvSpPr>
          <p:nvPr/>
        </p:nvSpPr>
        <p:spPr bwMode="auto">
          <a:xfrm>
            <a:off x="635842963" y="86294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our Fathers of old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9" name="Rectangle 256"/>
          <p:cNvSpPr>
            <a:spLocks noChangeArrowheads="1"/>
          </p:cNvSpPr>
          <p:nvPr/>
        </p:nvSpPr>
        <p:spPr bwMode="auto">
          <a:xfrm>
            <a:off x="2147483647" y="86289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0" name="Rectangle 257"/>
          <p:cNvSpPr>
            <a:spLocks noChangeArrowheads="1"/>
          </p:cNvSpPr>
          <p:nvPr/>
        </p:nvSpPr>
        <p:spPr bwMode="auto">
          <a:xfrm>
            <a:off x="2006157088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1" name="Rectangle 258"/>
          <p:cNvSpPr>
            <a:spLocks noChangeArrowheads="1"/>
          </p:cNvSpPr>
          <p:nvPr/>
        </p:nvSpPr>
        <p:spPr bwMode="auto">
          <a:xfrm>
            <a:off x="2147483647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2" name="Rectangle 259"/>
          <p:cNvSpPr>
            <a:spLocks noChangeArrowheads="1"/>
          </p:cNvSpPr>
          <p:nvPr/>
        </p:nvSpPr>
        <p:spPr bwMode="auto">
          <a:xfrm>
            <a:off x="1071563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3" name="Rectangle 260"/>
          <p:cNvSpPr>
            <a:spLocks noChangeArrowheads="1"/>
          </p:cNvSpPr>
          <p:nvPr/>
        </p:nvSpPr>
        <p:spPr bwMode="auto">
          <a:xfrm>
            <a:off x="169946638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epistle of our Father among the Saints Isaac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4" name="Rectangle 261"/>
          <p:cNvSpPr>
            <a:spLocks noChangeArrowheads="1"/>
          </p:cNvSpPr>
          <p:nvPr/>
        </p:nvSpPr>
        <p:spPr bwMode="auto">
          <a:xfrm>
            <a:off x="93662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Syrian to his natural and spiritual brother, who, dwelling in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5" name="Rectangle 262"/>
          <p:cNvSpPr>
            <a:spLocks noChangeArrowheads="1"/>
          </p:cNvSpPr>
          <p:nvPr/>
        </p:nvSpPr>
        <p:spPr bwMode="auto">
          <a:xfrm>
            <a:off x="937153638" y="1307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and thirsting to see him, exhorted and entreated the saint by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6" name="Rectangle 263"/>
          <p:cNvSpPr>
            <a:spLocks noChangeArrowheads="1"/>
          </p:cNvSpPr>
          <p:nvPr/>
        </p:nvSpPr>
        <p:spPr bwMode="auto">
          <a:xfrm>
            <a:off x="936625" y="15303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to come to visit him in inhabited parts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7" name="Rectangle 264"/>
          <p:cNvSpPr>
            <a:spLocks noChangeArrowheads="1"/>
          </p:cNvSpPr>
          <p:nvPr/>
        </p:nvSpPr>
        <p:spPr bwMode="auto">
          <a:xfrm>
            <a:off x="412938913" y="1529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8" name="Rectangle 265"/>
          <p:cNvSpPr>
            <a:spLocks noChangeArrowheads="1"/>
          </p:cNvSpPr>
          <p:nvPr/>
        </p:nvSpPr>
        <p:spPr bwMode="auto">
          <a:xfrm>
            <a:off x="1071563" y="190190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9" name="Rectangle 266"/>
          <p:cNvSpPr>
            <a:spLocks noChangeArrowheads="1"/>
          </p:cNvSpPr>
          <p:nvPr/>
        </p:nvSpPr>
        <p:spPr bwMode="auto">
          <a:xfrm>
            <a:off x="171480163" y="190244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Containing profitable subjects replete with the wis-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0" name="Rectangle 267"/>
          <p:cNvSpPr>
            <a:spLocks noChangeArrowheads="1"/>
          </p:cNvSpPr>
          <p:nvPr/>
        </p:nvSpPr>
        <p:spPr bwMode="auto">
          <a:xfrm>
            <a:off x="936625" y="212568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 of the Spirit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1" name="Rectangle 268"/>
          <p:cNvSpPr>
            <a:spLocks noChangeArrowheads="1"/>
          </p:cNvSpPr>
          <p:nvPr/>
        </p:nvSpPr>
        <p:spPr bwMode="auto">
          <a:xfrm>
            <a:off x="412243588" y="212514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2" name="Rectangle 269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3" name="Rectangle 270"/>
          <p:cNvSpPr>
            <a:spLocks noChangeArrowheads="1"/>
          </p:cNvSpPr>
          <p:nvPr/>
        </p:nvSpPr>
        <p:spPr bwMode="auto">
          <a:xfrm>
            <a:off x="1726482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great are the measures of knowledge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4" name="Rectangle 271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measures pertaining to faith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5" name="Rectangle 2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6" name="Rectangle 273"/>
          <p:cNvSpPr>
            <a:spLocks noChangeArrowheads="1"/>
          </p:cNvSpPr>
          <p:nvPr/>
        </p:nvSpPr>
        <p:spPr bwMode="auto">
          <a:xfrm>
            <a:off x="1071563" y="309252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7" name="Rectangle 274"/>
          <p:cNvSpPr>
            <a:spLocks noChangeArrowheads="1"/>
          </p:cNvSpPr>
          <p:nvPr/>
        </p:nvSpPr>
        <p:spPr bwMode="auto">
          <a:xfrm>
            <a:off x="1736550375" y="30930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Containing counsels replete with profit, which 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8" name="Rectangle 275"/>
          <p:cNvSpPr>
            <a:spLocks noChangeArrowheads="1"/>
          </p:cNvSpPr>
          <p:nvPr/>
        </p:nvSpPr>
        <p:spPr bwMode="auto">
          <a:xfrm>
            <a:off x="937166338" y="33163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spoke with love to those who listened to him humbly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9" name="Rectangle 276"/>
          <p:cNvSpPr>
            <a:spLocks noChangeArrowheads="1"/>
          </p:cNvSpPr>
          <p:nvPr/>
        </p:nvSpPr>
        <p:spPr bwMode="auto">
          <a:xfrm>
            <a:off x="2147483647" y="33157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0" name="Rectangle 277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49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1" name="Rectangle 278"/>
          <p:cNvSpPr>
            <a:spLocks noChangeArrowheads="1"/>
          </p:cNvSpPr>
          <p:nvPr/>
        </p:nvSpPr>
        <p:spPr bwMode="auto">
          <a:xfrm>
            <a:off x="1733672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angelic movement that is awakened in us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2" name="Rectangle 279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God’s providence for the soul’s advancement in things spiritual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3" name="Rectangle 2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4" name="Rectangle 281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second activity that works upon man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5" name="Rectangle 282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6" name="Rectangle 283"/>
          <p:cNvSpPr>
            <a:spLocks noChangeArrowheads="1"/>
          </p:cNvSpPr>
          <p:nvPr/>
        </p:nvSpPr>
        <p:spPr bwMode="auto">
          <a:xfrm>
            <a:off x="1693225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varying states of light and darkness that oc-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7" name="Rectangle 284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 in the soul at all times, and her training in matters of the right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8" name="Rectangle 285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of the left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9" name="Rectangle 2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0" name="Rectangle 287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1" name="Rectangle 288"/>
          <p:cNvSpPr>
            <a:spLocks noChangeArrowheads="1"/>
          </p:cNvSpPr>
          <p:nvPr/>
        </p:nvSpPr>
        <p:spPr bwMode="auto">
          <a:xfrm>
            <a:off x="1693748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harm of foolish zeal that has the guise of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2" name="Rectangle 289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fear of God, and on the help that comes of clemency; and on other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3" name="Rectangle 290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4" name="Rectangle 2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5" name="Rectangle 292"/>
          <p:cNvSpPr>
            <a:spLocks noChangeArrowheads="1"/>
          </p:cNvSpPr>
          <p:nvPr/>
        </p:nvSpPr>
        <p:spPr bwMode="auto">
          <a:xfrm>
            <a:off x="1204913" y="60735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involuntary evil thoughts that originate from the previous laxity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6" name="Rectangle 293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negligence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7" name="Rectangle 294"/>
          <p:cNvSpPr>
            <a:spLocks noChangeArrowheads="1"/>
          </p:cNvSpPr>
          <p:nvPr/>
        </p:nvSpPr>
        <p:spPr bwMode="auto">
          <a:xfrm>
            <a:off x="1071563" y="66197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8" name="Rectangle 295"/>
          <p:cNvSpPr>
            <a:spLocks noChangeArrowheads="1"/>
          </p:cNvSpPr>
          <p:nvPr/>
        </p:nvSpPr>
        <p:spPr bwMode="auto">
          <a:xfrm>
            <a:off x="1712633100" y="6620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three degrees of knowledge and the differ-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9" name="Rectangle 296"/>
          <p:cNvSpPr>
            <a:spLocks noChangeArrowheads="1"/>
          </p:cNvSpPr>
          <p:nvPr/>
        </p:nvSpPr>
        <p:spPr bwMode="auto">
          <a:xfrm>
            <a:off x="937153638" y="68435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ence of their working and their ways of thinking; and on the faith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0" name="Rectangle 297"/>
          <p:cNvSpPr>
            <a:spLocks noChangeArrowheads="1"/>
          </p:cNvSpPr>
          <p:nvPr/>
        </p:nvSpPr>
        <p:spPr bwMode="auto">
          <a:xfrm>
            <a:off x="93722825" y="70667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soul and the mystic riches concealed in it; and on how much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1" name="Rectangle 298"/>
          <p:cNvSpPr>
            <a:spLocks noChangeArrowheads="1"/>
          </p:cNvSpPr>
          <p:nvPr/>
        </p:nvSpPr>
        <p:spPr bwMode="auto">
          <a:xfrm>
            <a:off x="937253650" y="72900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knowledge of this world in its ways and means is opposed to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2" name="Rectangle 299"/>
          <p:cNvSpPr>
            <a:spLocks noChangeArrowheads="1"/>
          </p:cNvSpPr>
          <p:nvPr/>
        </p:nvSpPr>
        <p:spPr bwMode="auto">
          <a:xfrm>
            <a:off x="937212375" y="75132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simplicity of faith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3" name="Rectangle 300"/>
          <p:cNvSpPr>
            <a:spLocks noChangeArrowheads="1"/>
          </p:cNvSpPr>
          <p:nvPr/>
        </p:nvSpPr>
        <p:spPr bwMode="auto">
          <a:xfrm>
            <a:off x="2147483647" y="75127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4" name="Rectangle 301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first degree of knowledge • On the second degree of knowl-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5" name="Rectangle 302"/>
          <p:cNvSpPr>
            <a:spLocks noChangeArrowheads="1"/>
          </p:cNvSpPr>
          <p:nvPr/>
        </p:nvSpPr>
        <p:spPr bwMode="auto">
          <a:xfrm>
            <a:off x="1204866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• On the third degree of knowledge, which is the degree of per-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6" name="Rectangle 303"/>
          <p:cNvSpPr>
            <a:spLocks noChangeArrowheads="1"/>
          </p:cNvSpPr>
          <p:nvPr/>
        </p:nvSpPr>
        <p:spPr bwMode="auto">
          <a:xfrm>
            <a:off x="1204906150" y="81720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fection • A recapitulation of the three degrees of knowledge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7" name="Rectangle 304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8" name="Rectangle 305"/>
          <p:cNvSpPr>
            <a:spLocks noChangeArrowheads="1"/>
          </p:cNvSpPr>
          <p:nvPr/>
        </p:nvSpPr>
        <p:spPr bwMode="auto">
          <a:xfrm>
            <a:off x="1718717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Short sections on other differences in the concepts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9" name="Rectangle 306"/>
          <p:cNvSpPr>
            <a:spLocks noChangeArrowheads="1"/>
          </p:cNvSpPr>
          <p:nvPr/>
        </p:nvSpPr>
        <p:spPr bwMode="auto">
          <a:xfrm>
            <a:off x="937153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knowledge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0" name="Rectangle 3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1" name="Rectangle 308"/>
          <p:cNvSpPr>
            <a:spLocks noChangeArrowheads="1"/>
          </p:cNvSpPr>
          <p:nvPr/>
        </p:nvSpPr>
        <p:spPr bwMode="auto">
          <a:xfrm>
            <a:off x="988596575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ascetical homilies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2" name="Rectangle 309"/>
          <p:cNvSpPr>
            <a:spLocks noChangeArrowheads="1"/>
          </p:cNvSpPr>
          <p:nvPr/>
        </p:nvSpPr>
        <p:spPr bwMode="auto">
          <a:xfrm>
            <a:off x="703465700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3" name="Rectangle 310"/>
          <p:cNvSpPr>
            <a:spLocks noChangeArrowheads="1"/>
          </p:cNvSpPr>
          <p:nvPr/>
        </p:nvSpPr>
        <p:spPr bwMode="auto">
          <a:xfrm>
            <a:off x="769938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4" name="Rectangle 311"/>
          <p:cNvSpPr>
            <a:spLocks noChangeArrowheads="1"/>
          </p:cNvSpPr>
          <p:nvPr/>
        </p:nvSpPr>
        <p:spPr bwMode="auto">
          <a:xfrm>
            <a:off x="1404742238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subject of prayer and the other things which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5" name="Rectangle 312"/>
          <p:cNvSpPr>
            <a:spLocks noChangeArrowheads="1"/>
          </p:cNvSpPr>
          <p:nvPr/>
        </p:nvSpPr>
        <p:spPr bwMode="auto">
          <a:xfrm>
            <a:off x="63593027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necessarily required for constant recollection and are profitable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6" name="Rectangle 313"/>
          <p:cNvSpPr>
            <a:spLocks noChangeArrowheads="1"/>
          </p:cNvSpPr>
          <p:nvPr/>
        </p:nvSpPr>
        <p:spPr bwMode="auto">
          <a:xfrm>
            <a:off x="635936625" y="1307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many ways, if a man read them with discretion and observe them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7" name="Rectangle 314"/>
          <p:cNvSpPr>
            <a:spLocks noChangeArrowheads="1"/>
          </p:cNvSpPr>
          <p:nvPr/>
        </p:nvSpPr>
        <p:spPr bwMode="auto">
          <a:xfrm>
            <a:off x="2147483647" y="13065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8" name="Rectangle 315"/>
          <p:cNvSpPr>
            <a:spLocks noChangeArrowheads="1"/>
          </p:cNvSpPr>
          <p:nvPr/>
        </p:nvSpPr>
        <p:spPr bwMode="auto">
          <a:xfrm>
            <a:off x="903288" y="16086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solitary life, and that we must not be timorous and afraid, but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9" name="Rectangle 316"/>
          <p:cNvSpPr>
            <a:spLocks noChangeArrowheads="1"/>
          </p:cNvSpPr>
          <p:nvPr/>
        </p:nvSpPr>
        <p:spPr bwMode="auto">
          <a:xfrm>
            <a:off x="903288" y="1802163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make our heart steadfast through trust in God, and have courage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0" name="Rectangle 317"/>
          <p:cNvSpPr>
            <a:spLocks noChangeArrowheads="1"/>
          </p:cNvSpPr>
          <p:nvPr/>
        </p:nvSpPr>
        <p:spPr bwMode="auto">
          <a:xfrm>
            <a:off x="903288" y="19956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unhesitating faith, since we possess God as our Guardian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1" name="Rectangle 318"/>
          <p:cNvSpPr>
            <a:spLocks noChangeArrowheads="1"/>
          </p:cNvSpPr>
          <p:nvPr/>
        </p:nvSpPr>
        <p:spPr bwMode="auto">
          <a:xfrm>
            <a:off x="903288" y="218911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Protector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2" name="Rectangle 31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3" name="Rectangle 320"/>
          <p:cNvSpPr>
            <a:spLocks noChangeArrowheads="1"/>
          </p:cNvSpPr>
          <p:nvPr/>
        </p:nvSpPr>
        <p:spPr bwMode="auto">
          <a:xfrm>
            <a:off x="1400686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the hidden wakefulness in the soul is pre-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4" name="Rectangle 321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served, and how sleep and coldness steal into the mind and quench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5" name="Rectangle 322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soul’s holy fervor and deaden the Godward desire that yearns for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6" name="Rectangle 323"/>
          <p:cNvSpPr>
            <a:spLocks noChangeArrowheads="1"/>
          </p:cNvSpPr>
          <p:nvPr/>
        </p:nvSpPr>
        <p:spPr bwMode="auto">
          <a:xfrm>
            <a:off x="635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 spiritual and heavenly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7" name="Rectangle 3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8" name="Rectangle 325"/>
          <p:cNvSpPr>
            <a:spLocks noChangeArrowheads="1"/>
          </p:cNvSpPr>
          <p:nvPr/>
        </p:nvSpPr>
        <p:spPr bwMode="auto">
          <a:xfrm>
            <a:off x="769938" y="3583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9" name="Rectangle 326"/>
          <p:cNvSpPr>
            <a:spLocks noChangeArrowheads="1"/>
          </p:cNvSpPr>
          <p:nvPr/>
        </p:nvSpPr>
        <p:spPr bwMode="auto">
          <a:xfrm>
            <a:off x="1407514013" y="3584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patience for the sake of the love of God, and in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0" name="Rectangle 327"/>
          <p:cNvSpPr>
            <a:spLocks noChangeArrowheads="1"/>
          </p:cNvSpPr>
          <p:nvPr/>
        </p:nvSpPr>
        <p:spPr bwMode="auto">
          <a:xfrm>
            <a:off x="635922338" y="380744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manner help is obtained through patience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1" name="Rectangle 328"/>
          <p:cNvSpPr>
            <a:spLocks noChangeArrowheads="1"/>
          </p:cNvSpPr>
          <p:nvPr/>
        </p:nvSpPr>
        <p:spPr bwMode="auto">
          <a:xfrm>
            <a:off x="382522413" y="38069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2" name="Rectangle 32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3" name="Rectangle 330"/>
          <p:cNvSpPr>
            <a:spLocks noChangeArrowheads="1"/>
          </p:cNvSpPr>
          <p:nvPr/>
        </p:nvSpPr>
        <p:spPr bwMode="auto">
          <a:xfrm>
            <a:off x="14252257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those who live near to God and pass all their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4" name="Rectangle 331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days in the life of knowledge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5" name="Rectangle 332"/>
          <p:cNvSpPr>
            <a:spLocks noChangeArrowheads="1"/>
          </p:cNvSpPr>
          <p:nvPr/>
        </p:nvSpPr>
        <p:spPr bwMode="auto">
          <a:xfrm>
            <a:off x="38182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6" name="Rectangle 333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7" name="Rectangle 334"/>
          <p:cNvSpPr>
            <a:spLocks noChangeArrowheads="1"/>
          </p:cNvSpPr>
          <p:nvPr/>
        </p:nvSpPr>
        <p:spPr bwMode="auto">
          <a:xfrm>
            <a:off x="1415659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many changes that cleave to the mind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8" name="Rectangle 335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tested by prayer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9" name="Rectangle 336"/>
          <p:cNvSpPr>
            <a:spLocks noChangeArrowheads="1"/>
          </p:cNvSpPr>
          <p:nvPr/>
        </p:nvSpPr>
        <p:spPr bwMode="auto">
          <a:xfrm>
            <a:off x="38095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0" name="Rectangle 337"/>
          <p:cNvSpPr>
            <a:spLocks noChangeArrowheads="1"/>
          </p:cNvSpPr>
          <p:nvPr/>
        </p:nvSpPr>
        <p:spPr bwMode="auto">
          <a:xfrm>
            <a:off x="769938" y="54142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59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1" name="Rectangle 338"/>
          <p:cNvSpPr>
            <a:spLocks noChangeArrowheads="1"/>
          </p:cNvSpPr>
          <p:nvPr/>
        </p:nvSpPr>
        <p:spPr bwMode="auto">
          <a:xfrm>
            <a:off x="1410392150" y="54147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love of the world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2" name="Rectangle 339"/>
          <p:cNvSpPr>
            <a:spLocks noChangeArrowheads="1"/>
          </p:cNvSpPr>
          <p:nvPr/>
        </p:nvSpPr>
        <p:spPr bwMode="auto">
          <a:xfrm>
            <a:off x="381142875" y="54142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3" name="Rectangle 340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4" name="Rectangle 341"/>
          <p:cNvSpPr>
            <a:spLocks noChangeArrowheads="1"/>
          </p:cNvSpPr>
          <p:nvPr/>
        </p:nvSpPr>
        <p:spPr bwMode="auto">
          <a:xfrm>
            <a:off x="1420520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without necessity we should not desire or ask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5" name="Rectangle 342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have manifest signs wrought by our hands or unto us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6" name="Rectangle 343"/>
          <p:cNvSpPr>
            <a:spLocks noChangeArrowheads="1"/>
          </p:cNvSpPr>
          <p:nvPr/>
        </p:nvSpPr>
        <p:spPr bwMode="auto">
          <a:xfrm>
            <a:off x="3821064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7" name="Rectangle 344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8" name="Rectangle 345"/>
          <p:cNvSpPr>
            <a:spLocks noChangeArrowheads="1"/>
          </p:cNvSpPr>
          <p:nvPr/>
        </p:nvSpPr>
        <p:spPr bwMode="auto">
          <a:xfrm>
            <a:off x="1440729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reasons why God permits temptations to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9" name="Rectangle 346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upon those who love Him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0" name="Rectangle 3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1" name="Rectangle 348"/>
          <p:cNvSpPr>
            <a:spLocks noChangeArrowheads="1"/>
          </p:cNvSpPr>
          <p:nvPr/>
        </p:nvSpPr>
        <p:spPr bwMode="auto">
          <a:xfrm>
            <a:off x="769938" y="70215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2" name="Rectangle 349"/>
          <p:cNvSpPr>
            <a:spLocks noChangeArrowheads="1"/>
          </p:cNvSpPr>
          <p:nvPr/>
        </p:nvSpPr>
        <p:spPr bwMode="auto">
          <a:xfrm>
            <a:off x="1423933525" y="7022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a man can know the measure in which 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3" name="Rectangle 350"/>
          <p:cNvSpPr>
            <a:spLocks noChangeArrowheads="1"/>
          </p:cNvSpPr>
          <p:nvPr/>
        </p:nvSpPr>
        <p:spPr bwMode="auto">
          <a:xfrm>
            <a:off x="635869950" y="72453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stands by the thoughts that are stirred in him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4" name="Rectangle 351"/>
          <p:cNvSpPr>
            <a:spLocks noChangeArrowheads="1"/>
          </p:cNvSpPr>
          <p:nvPr/>
        </p:nvSpPr>
        <p:spPr bwMode="auto">
          <a:xfrm>
            <a:off x="2147483647" y="7244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5" name="Rectangle 352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6" name="Rectangle 353"/>
          <p:cNvSpPr>
            <a:spLocks noChangeArrowheads="1"/>
          </p:cNvSpPr>
          <p:nvPr/>
        </p:nvSpPr>
        <p:spPr bwMode="auto">
          <a:xfrm>
            <a:off x="143298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why men who are unspiritual in their knowl-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7" name="Rectangle 354"/>
          <p:cNvSpPr>
            <a:spLocks noChangeArrowheads="1"/>
          </p:cNvSpPr>
          <p:nvPr/>
        </p:nvSpPr>
        <p:spPr bwMode="auto">
          <a:xfrm>
            <a:off x="635889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investigate spiritual things in accord with the grossness of their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8" name="Rectangle 355"/>
          <p:cNvSpPr>
            <a:spLocks noChangeArrowheads="1"/>
          </p:cNvSpPr>
          <p:nvPr/>
        </p:nvSpPr>
        <p:spPr bwMode="auto">
          <a:xfrm>
            <a:off x="635915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flesh; and on how the mind can be raised above the grossness of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9" name="Rectangle 356"/>
          <p:cNvSpPr>
            <a:spLocks noChangeArrowheads="1"/>
          </p:cNvSpPr>
          <p:nvPr/>
        </p:nvSpPr>
        <p:spPr bwMode="auto">
          <a:xfrm>
            <a:off x="635957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flesh, and what is the cause that a man is not liberated from it;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0" name="Rectangle 357"/>
          <p:cNvSpPr>
            <a:spLocks noChangeArrowheads="1"/>
          </p:cNvSpPr>
          <p:nvPr/>
        </p:nvSpPr>
        <p:spPr bwMode="auto">
          <a:xfrm>
            <a:off x="635942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when and by what means the mind can remain without phan-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1" name="Rectangle 358"/>
          <p:cNvSpPr>
            <a:spLocks noChangeArrowheads="1"/>
          </p:cNvSpPr>
          <p:nvPr/>
        </p:nvSpPr>
        <p:spPr bwMode="auto">
          <a:xfrm>
            <a:off x="635915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tasies at the time of entreaty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2" name="Rectangle 3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3" name="Rectangle 360"/>
          <p:cNvSpPr>
            <a:spLocks noChangeArrowheads="1"/>
          </p:cNvSpPr>
          <p:nvPr/>
        </p:nvSpPr>
        <p:spPr bwMode="auto">
          <a:xfrm>
            <a:off x="2006157088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4" name="Rectangle 361"/>
          <p:cNvSpPr>
            <a:spLocks noChangeArrowheads="1"/>
          </p:cNvSpPr>
          <p:nvPr/>
        </p:nvSpPr>
        <p:spPr bwMode="auto">
          <a:xfrm>
            <a:off x="2147483647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5" name="Rectangle 362"/>
          <p:cNvSpPr>
            <a:spLocks noChangeArrowheads="1"/>
          </p:cNvSpPr>
          <p:nvPr/>
        </p:nvSpPr>
        <p:spPr bwMode="auto">
          <a:xfrm>
            <a:off x="1071563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6" name="Rectangle 363"/>
          <p:cNvSpPr>
            <a:spLocks noChangeArrowheads="1"/>
          </p:cNvSpPr>
          <p:nvPr/>
        </p:nvSpPr>
        <p:spPr bwMode="auto">
          <a:xfrm>
            <a:off x="1756317925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prayer, prostrations, tears, reading, silence,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7" name="Rectangle 364"/>
          <p:cNvSpPr>
            <a:spLocks noChangeArrowheads="1"/>
          </p:cNvSpPr>
          <p:nvPr/>
        </p:nvSpPr>
        <p:spPr bwMode="auto">
          <a:xfrm>
            <a:off x="93662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hymnody. Excellent admonitions that teach watchfulness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8" name="Rectangle 365"/>
          <p:cNvSpPr>
            <a:spLocks noChangeArrowheads="1"/>
          </p:cNvSpPr>
          <p:nvPr/>
        </p:nvSpPr>
        <p:spPr bwMode="auto">
          <a:xfrm>
            <a:off x="936625" y="13071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rules for an ascetical way of life, that by them a man may acquire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9" name="Rectangle 366"/>
          <p:cNvSpPr>
            <a:spLocks noChangeArrowheads="1"/>
          </p:cNvSpPr>
          <p:nvPr/>
        </p:nvSpPr>
        <p:spPr bwMode="auto">
          <a:xfrm>
            <a:off x="936625" y="15303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himself a comely rank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0" name="Rectangle 367"/>
          <p:cNvSpPr>
            <a:spLocks noChangeArrowheads="1"/>
          </p:cNvSpPr>
          <p:nvPr/>
        </p:nvSpPr>
        <p:spPr bwMode="auto">
          <a:xfrm>
            <a:off x="411265688" y="1529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1" name="Rectangle 368"/>
          <p:cNvSpPr>
            <a:spLocks noChangeArrowheads="1"/>
          </p:cNvSpPr>
          <p:nvPr/>
        </p:nvSpPr>
        <p:spPr bwMode="auto">
          <a:xfrm>
            <a:off x="1204913" y="17872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silence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2" name="Rectangle 369"/>
          <p:cNvSpPr>
            <a:spLocks noChangeArrowheads="1"/>
          </p:cNvSpPr>
          <p:nvPr/>
        </p:nvSpPr>
        <p:spPr bwMode="auto">
          <a:xfrm>
            <a:off x="1071563" y="21102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3" name="Rectangle 370"/>
          <p:cNvSpPr>
            <a:spLocks noChangeArrowheads="1"/>
          </p:cNvSpPr>
          <p:nvPr/>
        </p:nvSpPr>
        <p:spPr bwMode="auto">
          <a:xfrm>
            <a:off x="1692884600" y="21108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epistle of our Father among the Saints Isaac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4" name="Rectangle 371"/>
          <p:cNvSpPr>
            <a:spLocks noChangeArrowheads="1"/>
          </p:cNvSpPr>
          <p:nvPr/>
        </p:nvSpPr>
        <p:spPr bwMode="auto">
          <a:xfrm>
            <a:off x="936625" y="23340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Syrian, sent to his friend, wherein he expounds things respecting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5" name="Rectangle 372"/>
          <p:cNvSpPr>
            <a:spLocks noChangeArrowheads="1"/>
          </p:cNvSpPr>
          <p:nvPr/>
        </p:nvSpPr>
        <p:spPr bwMode="auto">
          <a:xfrm>
            <a:off x="936625" y="255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mysteries of stillness, and how many monks, being ignorant of these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6" name="Rectangle 373"/>
          <p:cNvSpPr>
            <a:spLocks noChangeArrowheads="1"/>
          </p:cNvSpPr>
          <p:nvPr/>
        </p:nvSpPr>
        <p:spPr bwMode="auto">
          <a:xfrm>
            <a:off x="937166338" y="27805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things, are negligent in this wonderful activity, and that the major-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7" name="Rectangle 374"/>
          <p:cNvSpPr>
            <a:spLocks noChangeArrowheads="1"/>
          </p:cNvSpPr>
          <p:nvPr/>
        </p:nvSpPr>
        <p:spPr bwMode="auto">
          <a:xfrm>
            <a:off x="937166338" y="30037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ity of them hold on to their cells by reason of the tradition current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8" name="Rectangle 375"/>
          <p:cNvSpPr>
            <a:spLocks noChangeArrowheads="1"/>
          </p:cNvSpPr>
          <p:nvPr/>
        </p:nvSpPr>
        <p:spPr bwMode="auto">
          <a:xfrm>
            <a:off x="937166338" y="3227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 monks; and together with this, a brief collection of sayings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9" name="Rectangle 376"/>
          <p:cNvSpPr>
            <a:spLocks noChangeArrowheads="1"/>
          </p:cNvSpPr>
          <p:nvPr/>
        </p:nvSpPr>
        <p:spPr bwMode="auto">
          <a:xfrm>
            <a:off x="937172688" y="3450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useful for the practice of stillness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0" name="Rectangle 377"/>
          <p:cNvSpPr>
            <a:spLocks noChangeArrowheads="1"/>
          </p:cNvSpPr>
          <p:nvPr/>
        </p:nvSpPr>
        <p:spPr bwMode="auto">
          <a:xfrm>
            <a:off x="2147483647" y="3449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1" name="Rectangle 378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2" name="Rectangle 379"/>
          <p:cNvSpPr>
            <a:spLocks noChangeArrowheads="1"/>
          </p:cNvSpPr>
          <p:nvPr/>
        </p:nvSpPr>
        <p:spPr bwMode="auto">
          <a:xfrm>
            <a:off x="1716870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study and elucidation with examples concerning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3" name="Rectangle 380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diverse concepts, and on what use each one of them has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4" name="Rectangle 381"/>
          <p:cNvSpPr>
            <a:spLocks noChangeArrowheads="1"/>
          </p:cNvSpPr>
          <p:nvPr/>
        </p:nvSpPr>
        <p:spPr bwMode="auto">
          <a:xfrm>
            <a:off x="41108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5" name="Rectangle 382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selection of short sections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6" name="Rectangle 383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7" name="Rectangle 384"/>
          <p:cNvSpPr>
            <a:spLocks noChangeArrowheads="1"/>
          </p:cNvSpPr>
          <p:nvPr/>
        </p:nvSpPr>
        <p:spPr bwMode="auto">
          <a:xfrm>
            <a:off x="1745842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the discerning monk ought to dwell in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8" name="Rectangle 385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9" name="Rectangle 386"/>
          <p:cNvSpPr>
            <a:spLocks noChangeArrowheads="1"/>
          </p:cNvSpPr>
          <p:nvPr/>
        </p:nvSpPr>
        <p:spPr bwMode="auto">
          <a:xfrm>
            <a:off x="41154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0" name="Rectangle 387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1" name="Rectangle 388"/>
          <p:cNvSpPr>
            <a:spLocks noChangeArrowheads="1"/>
          </p:cNvSpPr>
          <p:nvPr/>
        </p:nvSpPr>
        <p:spPr bwMode="auto">
          <a:xfrm>
            <a:off x="172353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we can understand the degree of our manner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2" name="Rectangle 389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life from the changing states of our mind, and that we should not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3" name="Rectangle 390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childishly rely on the great diversity of our labors, but as wise men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4" name="Rectangle 391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should recognize the degree of our soul from the secret renewal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5" name="Rectangle 392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we perceive day by day; and on the subtle stage of discern-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6" name="Rectangle 393"/>
          <p:cNvSpPr>
            <a:spLocks noChangeArrowheads="1"/>
          </p:cNvSpPr>
          <p:nvPr/>
        </p:nvSpPr>
        <p:spPr bwMode="auto">
          <a:xfrm>
            <a:off x="93717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7" name="Rectangle 3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8" name="Rectangle 395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69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9" name="Rectangle 396"/>
          <p:cNvSpPr>
            <a:spLocks noChangeArrowheads="1"/>
          </p:cNvSpPr>
          <p:nvPr/>
        </p:nvSpPr>
        <p:spPr bwMode="auto">
          <a:xfrm>
            <a:off x="1744175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true knowledge, and on temptations, and 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0" name="Rectangle 397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one ought to know clearly that not only certain lesser, weak,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1" name="Rectangle 398"/>
          <p:cNvSpPr>
            <a:spLocks noChangeArrowheads="1"/>
          </p:cNvSpPr>
          <p:nvPr/>
        </p:nvSpPr>
        <p:spPr bwMode="auto">
          <a:xfrm>
            <a:off x="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untrained men are tempted, but also those are tempted who have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2" name="Rectangle 399"/>
          <p:cNvSpPr>
            <a:spLocks noChangeArrowheads="1"/>
          </p:cNvSpPr>
          <p:nvPr/>
        </p:nvSpPr>
        <p:spPr bwMode="auto">
          <a:xfrm>
            <a:off x="937145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 accounted worthy of dispassion for a time, who have achieved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3" name="Rectangle 400"/>
          <p:cNvSpPr>
            <a:spLocks noChangeArrowheads="1"/>
          </p:cNvSpPr>
          <p:nvPr/>
        </p:nvSpPr>
        <p:spPr bwMode="auto">
          <a:xfrm>
            <a:off x="937133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perfection in their manner of thought, and have in part drawn near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4" name="Rectangle 401"/>
          <p:cNvSpPr>
            <a:spLocks noChangeArrowheads="1"/>
          </p:cNvSpPr>
          <p:nvPr/>
        </p:nvSpPr>
        <p:spPr bwMode="auto">
          <a:xfrm>
            <a:off x="937133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purity that is conjoined with mortification, and have been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5" name="Rectangle 402"/>
          <p:cNvSpPr>
            <a:spLocks noChangeArrowheads="1"/>
          </p:cNvSpPr>
          <p:nvPr/>
        </p:nvSpPr>
        <p:spPr bwMode="auto">
          <a:xfrm>
            <a:off x="937106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raised above the passions in so far as this is permitted by God while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6" name="Rectangle 403"/>
          <p:cNvSpPr>
            <a:spLocks noChangeArrowheads="1"/>
          </p:cNvSpPr>
          <p:nvPr/>
        </p:nvSpPr>
        <p:spPr bwMode="auto">
          <a:xfrm>
            <a:off x="93717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 are in this world, under the yoke of life conjoined to the pas-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7" name="Rectangle 404"/>
          <p:cNvSpPr>
            <a:spLocks noChangeArrowheads="1"/>
          </p:cNvSpPr>
          <p:nvPr/>
        </p:nvSpPr>
        <p:spPr bwMode="auto">
          <a:xfrm>
            <a:off x="937199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sionate flesh: they have a contest, and are vexed with passions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8" name="Rectangle 405"/>
          <p:cNvSpPr>
            <a:spLocks noChangeArrowheads="1"/>
          </p:cNvSpPr>
          <p:nvPr/>
        </p:nvSpPr>
        <p:spPr bwMode="auto">
          <a:xfrm>
            <a:off x="937212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of the flesh, and in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9" name="Rectangle 406"/>
          <p:cNvSpPr>
            <a:spLocks noChangeArrowheads="1"/>
          </p:cNvSpPr>
          <p:nvPr/>
        </p:nvSpPr>
        <p:spPr bwMode="auto">
          <a:xfrm>
            <a:off x="218009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0" name="Rectangle 407"/>
          <p:cNvSpPr>
            <a:spLocks noChangeArrowheads="1"/>
          </p:cNvSpPr>
          <p:nvPr/>
        </p:nvSpPr>
        <p:spPr bwMode="auto">
          <a:xfrm>
            <a:off x="22177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God’s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1" name="Rectangle 408"/>
          <p:cNvSpPr>
            <a:spLocks noChangeArrowheads="1"/>
          </p:cNvSpPr>
          <p:nvPr/>
        </p:nvSpPr>
        <p:spPr bwMode="auto">
          <a:xfrm>
            <a:off x="250034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2" name="Rectangle 4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mercy they even suffer abandon-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3" name="Rectangle 410"/>
          <p:cNvSpPr>
            <a:spLocks noChangeArrowheads="1"/>
          </p:cNvSpPr>
          <p:nvPr/>
        </p:nvSpPr>
        <p:spPr bwMode="auto">
          <a:xfrm>
            <a:off x="937280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 on certain occasions because of the danger of pride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4" name="Rectangle 4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5" name="Rectangle 412"/>
          <p:cNvSpPr>
            <a:spLocks noChangeArrowheads="1"/>
          </p:cNvSpPr>
          <p:nvPr/>
        </p:nvSpPr>
        <p:spPr bwMode="auto">
          <a:xfrm>
            <a:off x="988596575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ascetical homilies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6" name="Rectangle 413"/>
          <p:cNvSpPr>
            <a:spLocks noChangeArrowheads="1"/>
          </p:cNvSpPr>
          <p:nvPr/>
        </p:nvSpPr>
        <p:spPr bwMode="auto">
          <a:xfrm>
            <a:off x="705500875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7" name="Rectangle 414"/>
          <p:cNvSpPr>
            <a:spLocks noChangeArrowheads="1"/>
          </p:cNvSpPr>
          <p:nvPr/>
        </p:nvSpPr>
        <p:spPr bwMode="auto">
          <a:xfrm>
            <a:off x="769938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8" name="Rectangle 415"/>
          <p:cNvSpPr>
            <a:spLocks noChangeArrowheads="1"/>
          </p:cNvSpPr>
          <p:nvPr/>
        </p:nvSpPr>
        <p:spPr bwMode="auto">
          <a:xfrm>
            <a:off x="1436706550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concise sense of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9" name="Rectangle 416"/>
          <p:cNvSpPr>
            <a:spLocks noChangeArrowheads="1"/>
          </p:cNvSpPr>
          <p:nvPr/>
        </p:nvSpPr>
        <p:spPr bwMode="auto">
          <a:xfrm>
            <a:off x="2147483647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0" name="Rectangle 417"/>
          <p:cNvSpPr>
            <a:spLocks noChangeArrowheads="1"/>
          </p:cNvSpPr>
          <p:nvPr/>
        </p:nvSpPr>
        <p:spPr bwMode="auto">
          <a:xfrm>
            <a:off x="2147483647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previous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1" name="Rectangle 418"/>
          <p:cNvSpPr>
            <a:spLocks noChangeArrowheads="1"/>
          </p:cNvSpPr>
          <p:nvPr/>
        </p:nvSpPr>
        <p:spPr bwMode="auto">
          <a:xfrm>
            <a:off x="2147483647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2" name="Rectangle 419"/>
          <p:cNvSpPr>
            <a:spLocks noChangeArrowheads="1"/>
          </p:cNvSpPr>
          <p:nvPr/>
        </p:nvSpPr>
        <p:spPr bwMode="auto">
          <a:xfrm>
            <a:off x="2147483647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chapter, with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3" name="Rectangle 420"/>
          <p:cNvSpPr>
            <a:spLocks noChangeArrowheads="1"/>
          </p:cNvSpPr>
          <p:nvPr/>
        </p:nvSpPr>
        <p:spPr bwMode="auto">
          <a:xfrm>
            <a:off x="63593027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significance of the things that were said; and on prayer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4" name="Rectangle 421"/>
          <p:cNvSpPr>
            <a:spLocks noChangeArrowheads="1"/>
          </p:cNvSpPr>
          <p:nvPr/>
        </p:nvSpPr>
        <p:spPr bwMode="auto">
          <a:xfrm>
            <a:off x="2147483647" y="1083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5" name="Rectangle 422"/>
          <p:cNvSpPr>
            <a:spLocks noChangeArrowheads="1"/>
          </p:cNvSpPr>
          <p:nvPr/>
        </p:nvSpPr>
        <p:spPr bwMode="auto">
          <a:xfrm>
            <a:off x="769938" y="155959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6" name="Rectangle 423"/>
          <p:cNvSpPr>
            <a:spLocks noChangeArrowheads="1"/>
          </p:cNvSpPr>
          <p:nvPr/>
        </p:nvSpPr>
        <p:spPr bwMode="auto">
          <a:xfrm>
            <a:off x="1421430038" y="156013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difference of the virtues, on the end of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7" name="Rectangle 424"/>
          <p:cNvSpPr>
            <a:spLocks noChangeArrowheads="1"/>
          </p:cNvSpPr>
          <p:nvPr/>
        </p:nvSpPr>
        <p:spPr bwMode="auto">
          <a:xfrm>
            <a:off x="635930275" y="178337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entire course, and on the greatness of love for mankind which in a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8" name="Rectangle 425"/>
          <p:cNvSpPr>
            <a:spLocks noChangeArrowheads="1"/>
          </p:cNvSpPr>
          <p:nvPr/>
        </p:nvSpPr>
        <p:spPr bwMode="auto">
          <a:xfrm>
            <a:off x="635930275" y="200661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spiritual manner perfects all the saints, and firmly plants the divine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9" name="Rectangle 426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likeness in them through God’s abundant love, which He has poured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0" name="Rectangle 427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upon the race of the sons of men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1" name="Rectangle 428"/>
          <p:cNvSpPr>
            <a:spLocks noChangeArrowheads="1"/>
          </p:cNvSpPr>
          <p:nvPr/>
        </p:nvSpPr>
        <p:spPr bwMode="auto">
          <a:xfrm>
            <a:off x="381638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2" name="Rectangle 42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3" name="Rectangle 430"/>
          <p:cNvSpPr>
            <a:spLocks noChangeArrowheads="1"/>
          </p:cNvSpPr>
          <p:nvPr/>
        </p:nvSpPr>
        <p:spPr bwMode="auto">
          <a:xfrm>
            <a:off x="1415478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faith and humility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4" name="Rectangle 431"/>
          <p:cNvSpPr>
            <a:spLocks noChangeArrowheads="1"/>
          </p:cNvSpPr>
          <p:nvPr/>
        </p:nvSpPr>
        <p:spPr bwMode="auto">
          <a:xfrm>
            <a:off x="380768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5" name="Rectangle 432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6" name="Rectangle 433"/>
          <p:cNvSpPr>
            <a:spLocks noChangeArrowheads="1"/>
          </p:cNvSpPr>
          <p:nvPr/>
        </p:nvSpPr>
        <p:spPr bwMode="auto">
          <a:xfrm>
            <a:off x="145405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benefit to be had from fleeing from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7" name="Rectangle 434"/>
          <p:cNvSpPr>
            <a:spLocks noChangeArrowheads="1"/>
          </p:cNvSpPr>
          <p:nvPr/>
        </p:nvSpPr>
        <p:spPr bwMode="auto">
          <a:xfrm>
            <a:off x="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8" name="Rectangle 435"/>
          <p:cNvSpPr>
            <a:spLocks noChangeArrowheads="1"/>
          </p:cNvSpPr>
          <p:nvPr/>
        </p:nvSpPr>
        <p:spPr bwMode="auto">
          <a:xfrm>
            <a:off x="381650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9" name="Rectangle 436"/>
          <p:cNvSpPr>
            <a:spLocks noChangeArrowheads="1"/>
          </p:cNvSpPr>
          <p:nvPr/>
        </p:nvSpPr>
        <p:spPr bwMode="auto">
          <a:xfrm>
            <a:off x="769938" y="40747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0" name="Rectangle 437"/>
          <p:cNvSpPr>
            <a:spLocks noChangeArrowheads="1"/>
          </p:cNvSpPr>
          <p:nvPr/>
        </p:nvSpPr>
        <p:spPr bwMode="auto">
          <a:xfrm>
            <a:off x="1401876800" y="4075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means whereby a man can acquire a change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1" name="Rectangle 438"/>
          <p:cNvSpPr>
            <a:spLocks noChangeArrowheads="1"/>
          </p:cNvSpPr>
          <p:nvPr/>
        </p:nvSpPr>
        <p:spPr bwMode="auto">
          <a:xfrm>
            <a:off x="635922338" y="42985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his hidden thoughts with a change of his external discipline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2" name="Rectangle 439"/>
          <p:cNvSpPr>
            <a:spLocks noChangeArrowheads="1"/>
          </p:cNvSpPr>
          <p:nvPr/>
        </p:nvSpPr>
        <p:spPr bwMode="auto">
          <a:xfrm>
            <a:off x="381463550" y="42980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3" name="Rectangle 440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4" name="Rectangle 441"/>
          <p:cNvSpPr>
            <a:spLocks noChangeArrowheads="1"/>
          </p:cNvSpPr>
          <p:nvPr/>
        </p:nvSpPr>
        <p:spPr bwMode="auto">
          <a:xfrm>
            <a:off x="1425024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night vigil and the various ways of its obser-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5" name="Rectangle 442"/>
          <p:cNvSpPr>
            <a:spLocks noChangeArrowheads="1"/>
          </p:cNvSpPr>
          <p:nvPr/>
        </p:nvSpPr>
        <p:spPr bwMode="auto">
          <a:xfrm>
            <a:off x="635922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vance; and that we must not make the aim of our labors the fulfill-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6" name="Rectangle 443"/>
          <p:cNvSpPr>
            <a:spLocks noChangeArrowheads="1"/>
          </p:cNvSpPr>
          <p:nvPr/>
        </p:nvSpPr>
        <p:spPr bwMode="auto">
          <a:xfrm>
            <a:off x="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 of a definite quantity of prayers, but rather with freedom and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7" name="Rectangle 444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discernment we should be like children of God with their Father, la-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8" name="Rectangle 445"/>
          <p:cNvSpPr>
            <a:spLocks noChangeArrowheads="1"/>
          </p:cNvSpPr>
          <p:nvPr/>
        </p:nvSpPr>
        <p:spPr bwMode="auto">
          <a:xfrm>
            <a:off x="635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boring with the eagerness proper to love; and on how the work of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9" name="Rectangle 446"/>
          <p:cNvSpPr>
            <a:spLocks noChangeArrowheads="1"/>
          </p:cNvSpPr>
          <p:nvPr/>
        </p:nvSpPr>
        <p:spPr bwMode="auto">
          <a:xfrm>
            <a:off x="63593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vigil is more venerable than all other disciplines; and on what things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0" name="Rectangle 447"/>
          <p:cNvSpPr>
            <a:spLocks noChangeArrowheads="1"/>
          </p:cNvSpPr>
          <p:nvPr/>
        </p:nvSpPr>
        <p:spPr bwMode="auto">
          <a:xfrm>
            <a:off x="63593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sought by those who choose this work; and on how men should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1" name="Rectangle 448"/>
          <p:cNvSpPr>
            <a:spLocks noChangeArrowheads="1"/>
          </p:cNvSpPr>
          <p:nvPr/>
        </p:nvSpPr>
        <p:spPr bwMode="auto">
          <a:xfrm>
            <a:off x="635942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 night vigil; and on the gifts that these men are granted from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2" name="Rectangle 449"/>
          <p:cNvSpPr>
            <a:spLocks noChangeArrowheads="1"/>
          </p:cNvSpPr>
          <p:nvPr/>
        </p:nvSpPr>
        <p:spPr bwMode="auto">
          <a:xfrm>
            <a:off x="635949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God, and the conflicts and battles waged against them by the ruler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3" name="Rectangle 450"/>
          <p:cNvSpPr>
            <a:spLocks noChangeArrowheads="1"/>
          </p:cNvSpPr>
          <p:nvPr/>
        </p:nvSpPr>
        <p:spPr bwMode="auto">
          <a:xfrm>
            <a:off x="635949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this world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4" name="Rectangle 4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5" name="Rectangle 452"/>
          <p:cNvSpPr>
            <a:spLocks noChangeArrowheads="1"/>
          </p:cNvSpPr>
          <p:nvPr/>
        </p:nvSpPr>
        <p:spPr bwMode="auto">
          <a:xfrm>
            <a:off x="769938" y="7244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6" name="Rectangle 453"/>
          <p:cNvSpPr>
            <a:spLocks noChangeArrowheads="1"/>
          </p:cNvSpPr>
          <p:nvPr/>
        </p:nvSpPr>
        <p:spPr bwMode="auto">
          <a:xfrm>
            <a:off x="1418932900" y="72453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answer that Saint Isaac made to a brother who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7" name="Rectangle 454"/>
          <p:cNvSpPr>
            <a:spLocks noChangeArrowheads="1"/>
          </p:cNvSpPr>
          <p:nvPr/>
        </p:nvSpPr>
        <p:spPr bwMode="auto">
          <a:xfrm>
            <a:off x="635949325" y="74686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asked him, ‘Why is it that, although our Lord defined mercy as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8" name="Rectangle 455"/>
          <p:cNvSpPr>
            <a:spLocks noChangeArrowheads="1"/>
          </p:cNvSpPr>
          <p:nvPr/>
        </p:nvSpPr>
        <p:spPr bwMode="auto">
          <a:xfrm>
            <a:off x="635882650" y="76918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likeness to the majesty of the Heavenly Father, solitaries honor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9" name="Rectangle 456"/>
          <p:cNvSpPr>
            <a:spLocks noChangeArrowheads="1"/>
          </p:cNvSpPr>
          <p:nvPr/>
        </p:nvSpPr>
        <p:spPr bwMode="auto">
          <a:xfrm>
            <a:off x="635855663" y="79151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stillness above mercy?’ And a defense concerning this; and that it is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0" name="Rectangle 457"/>
          <p:cNvSpPr>
            <a:spLocks noChangeArrowheads="1"/>
          </p:cNvSpPr>
          <p:nvPr/>
        </p:nvSpPr>
        <p:spPr bwMode="auto">
          <a:xfrm>
            <a:off x="635896938" y="8138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right to neglect the afflicted and the sick when they are near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1" name="Rectangle 458"/>
          <p:cNvSpPr>
            <a:spLocks noChangeArrowheads="1"/>
          </p:cNvSpPr>
          <p:nvPr/>
        </p:nvSpPr>
        <p:spPr bwMode="auto">
          <a:xfrm>
            <a:off x="2147483647" y="8137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2" name="Rectangle 459"/>
          <p:cNvSpPr>
            <a:spLocks noChangeArrowheads="1"/>
          </p:cNvSpPr>
          <p:nvPr/>
        </p:nvSpPr>
        <p:spPr bwMode="auto">
          <a:xfrm>
            <a:off x="769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homily 77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3" name="Rectangle 460"/>
          <p:cNvSpPr>
            <a:spLocks noChangeArrowheads="1"/>
          </p:cNvSpPr>
          <p:nvPr/>
        </p:nvSpPr>
        <p:spPr bwMode="auto">
          <a:xfrm>
            <a:off x="1447095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much honor humility obtains, and how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4" name="Rectangle 461"/>
          <p:cNvSpPr>
            <a:spLocks noChangeArrowheads="1"/>
          </p:cNvSpPr>
          <p:nvPr/>
        </p:nvSpPr>
        <p:spPr bwMode="auto">
          <a:xfrm>
            <a:off x="635942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lofty is its rank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5" name="Rectangle 4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534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6" name="Rectangle 463"/>
          <p:cNvSpPr>
            <a:spLocks noChangeArrowheads="1"/>
          </p:cNvSpPr>
          <p:nvPr/>
        </p:nvSpPr>
        <p:spPr bwMode="auto">
          <a:xfrm>
            <a:off x="2006157088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7" name="Rectangle 464"/>
          <p:cNvSpPr>
            <a:spLocks noChangeArrowheads="1"/>
          </p:cNvSpPr>
          <p:nvPr/>
        </p:nvSpPr>
        <p:spPr bwMode="auto">
          <a:xfrm>
            <a:off x="2147483647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8" name="Rectangle 465"/>
          <p:cNvSpPr>
            <a:spLocks noChangeArrowheads="1"/>
          </p:cNvSpPr>
          <p:nvPr/>
        </p:nvSpPr>
        <p:spPr bwMode="auto">
          <a:xfrm>
            <a:off x="1071563" y="8601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A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9" name="Rectangle 466"/>
          <p:cNvSpPr>
            <a:spLocks noChangeArrowheads="1"/>
          </p:cNvSpPr>
          <p:nvPr/>
        </p:nvSpPr>
        <p:spPr bwMode="auto">
          <a:xfrm>
            <a:off x="1735104163" y="8606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 Homilies by Saint Isaac the Syrian,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0" name="Rectangle 467"/>
          <p:cNvSpPr>
            <a:spLocks noChangeArrowheads="1"/>
          </p:cNvSpPr>
          <p:nvPr/>
        </p:nvSpPr>
        <p:spPr bwMode="auto">
          <a:xfrm>
            <a:off x="936625" y="10838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Syriac Printed Text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1" name="Rectangle 468"/>
          <p:cNvSpPr>
            <a:spLocks noChangeArrowheads="1"/>
          </p:cNvSpPr>
          <p:nvPr/>
        </p:nvSpPr>
        <p:spPr bwMode="auto">
          <a:xfrm>
            <a:off x="1071563" y="142565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2" name="Rectangle 469"/>
          <p:cNvSpPr>
            <a:spLocks noChangeArrowheads="1"/>
          </p:cNvSpPr>
          <p:nvPr/>
        </p:nvSpPr>
        <p:spPr bwMode="auto">
          <a:xfrm>
            <a:off x="1205039500" y="142618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different kinds of revelations and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3" name="Rectangle 470"/>
          <p:cNvSpPr>
            <a:spLocks noChangeArrowheads="1"/>
          </p:cNvSpPr>
          <p:nvPr/>
        </p:nvSpPr>
        <p:spPr bwMode="auto">
          <a:xfrm>
            <a:off x="2147483647" y="142565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4" name="Rectangle 471"/>
          <p:cNvSpPr>
            <a:spLocks noChangeArrowheads="1"/>
          </p:cNvSpPr>
          <p:nvPr/>
        </p:nvSpPr>
        <p:spPr bwMode="auto">
          <a:xfrm>
            <a:off x="2147483647" y="142618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5" name="Rectangle 472"/>
          <p:cNvSpPr>
            <a:spLocks noChangeArrowheads="1"/>
          </p:cNvSpPr>
          <p:nvPr/>
        </p:nvSpPr>
        <p:spPr bwMode="auto">
          <a:xfrm>
            <a:off x="2147483647" y="142565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6" name="Rectangle 473"/>
          <p:cNvSpPr>
            <a:spLocks noChangeArrowheads="1"/>
          </p:cNvSpPr>
          <p:nvPr/>
        </p:nvSpPr>
        <p:spPr bwMode="auto">
          <a:xfrm>
            <a:off x="2147483647" y="142618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7" name="Rectangle 474"/>
          <p:cNvSpPr>
            <a:spLocks noChangeArrowheads="1"/>
          </p:cNvSpPr>
          <p:nvPr/>
        </p:nvSpPr>
        <p:spPr bwMode="auto">
          <a:xfrm>
            <a:off x="936625" y="164942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 to the saints in images and likenesses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8" name="Rectangle 475"/>
          <p:cNvSpPr>
            <a:spLocks noChangeArrowheads="1"/>
          </p:cNvSpPr>
          <p:nvPr/>
        </p:nvSpPr>
        <p:spPr bwMode="auto">
          <a:xfrm>
            <a:off x="411775275" y="1648893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9" name="Rectangle 476"/>
          <p:cNvSpPr>
            <a:spLocks noChangeArrowheads="1"/>
          </p:cNvSpPr>
          <p:nvPr/>
        </p:nvSpPr>
        <p:spPr bwMode="auto">
          <a:xfrm>
            <a:off x="1071563" y="199120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0" name="Rectangle 477"/>
          <p:cNvSpPr>
            <a:spLocks noChangeArrowheads="1"/>
          </p:cNvSpPr>
          <p:nvPr/>
        </p:nvSpPr>
        <p:spPr bwMode="auto">
          <a:xfrm>
            <a:off x="1217463275" y="199173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gloomy darkness that befalls those who pursue the life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1" name="Rectangle 478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knowledge in stillness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2" name="Rectangle 479"/>
          <p:cNvSpPr>
            <a:spLocks noChangeArrowheads="1"/>
          </p:cNvSpPr>
          <p:nvPr/>
        </p:nvSpPr>
        <p:spPr bwMode="auto">
          <a:xfrm>
            <a:off x="411962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3" name="Rectangle 480"/>
          <p:cNvSpPr>
            <a:spLocks noChangeArrowheads="1"/>
          </p:cNvSpPr>
          <p:nvPr/>
        </p:nvSpPr>
        <p:spPr bwMode="auto">
          <a:xfrm>
            <a:off x="1071046563" y="255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4" name="Rectangle 481"/>
          <p:cNvSpPr>
            <a:spLocks noChangeArrowheads="1"/>
          </p:cNvSpPr>
          <p:nvPr/>
        </p:nvSpPr>
        <p:spPr bwMode="auto">
          <a:xfrm>
            <a:off x="1263545225" y="255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5" name="Rectangle 482"/>
          <p:cNvSpPr>
            <a:spLocks noChangeArrowheads="1"/>
          </p:cNvSpPr>
          <p:nvPr/>
        </p:nvSpPr>
        <p:spPr bwMode="auto">
          <a:xfrm>
            <a:off x="1439129075" y="255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6" name="Rectangle 483"/>
          <p:cNvSpPr>
            <a:spLocks noChangeArrowheads="1"/>
          </p:cNvSpPr>
          <p:nvPr/>
        </p:nvSpPr>
        <p:spPr bwMode="auto">
          <a:xfrm>
            <a:off x="1483436200" y="255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7" name="Rectangle 484"/>
          <p:cNvSpPr>
            <a:spLocks noChangeArrowheads="1"/>
          </p:cNvSpPr>
          <p:nvPr/>
        </p:nvSpPr>
        <p:spPr bwMode="auto">
          <a:xfrm>
            <a:off x="1774953588" y="255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8" name="Rectangle 485"/>
          <p:cNvSpPr>
            <a:spLocks noChangeArrowheads="1"/>
          </p:cNvSpPr>
          <p:nvPr/>
        </p:nvSpPr>
        <p:spPr bwMode="auto">
          <a:xfrm>
            <a:off x="1841954025" y="255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overshadowing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9" name="Rectangle 486"/>
          <p:cNvSpPr>
            <a:spLocks noChangeArrowheads="1"/>
          </p:cNvSpPr>
          <p:nvPr/>
        </p:nvSpPr>
        <p:spPr bwMode="auto">
          <a:xfrm>
            <a:off x="2147483647" y="255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0" name="Rectangle 487"/>
          <p:cNvSpPr>
            <a:spLocks noChangeArrowheads="1"/>
          </p:cNvSpPr>
          <p:nvPr/>
        </p:nvSpPr>
        <p:spPr bwMode="auto">
          <a:xfrm>
            <a:off x="1071046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1" name="Rectangle 488"/>
          <p:cNvSpPr>
            <a:spLocks noChangeArrowheads="1"/>
          </p:cNvSpPr>
          <p:nvPr/>
        </p:nvSpPr>
        <p:spPr bwMode="auto">
          <a:xfrm>
            <a:off x="12712509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how it is right for a man’s life to be set apart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2" name="Rectangle 4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3" name="Rectangle 4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4" name="Rectangle 491"/>
          <p:cNvSpPr>
            <a:spLocks noChangeArrowheads="1"/>
          </p:cNvSpPr>
          <p:nvPr/>
        </p:nvSpPr>
        <p:spPr bwMode="auto">
          <a:xfrm>
            <a:off x="937166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5" name="Rectangle 492"/>
          <p:cNvSpPr>
            <a:spLocks noChangeArrowheads="1"/>
          </p:cNvSpPr>
          <p:nvPr/>
        </p:nvSpPr>
        <p:spPr bwMode="auto">
          <a:xfrm>
            <a:off x="1219023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6" name="Rectangle 4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7" name="Rectangle 494"/>
          <p:cNvSpPr>
            <a:spLocks noChangeArrowheads="1"/>
          </p:cNvSpPr>
          <p:nvPr/>
        </p:nvSpPr>
        <p:spPr bwMode="auto">
          <a:xfrm>
            <a:off x="1071046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8" name="Rectangle 495"/>
          <p:cNvSpPr>
            <a:spLocks noChangeArrowheads="1"/>
          </p:cNvSpPr>
          <p:nvPr/>
        </p:nvSpPr>
        <p:spPr bwMode="auto">
          <a:xfrm>
            <a:off x="1217631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workings of grace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9" name="Rectangle 4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0" name="Rectangle 497"/>
          <p:cNvSpPr>
            <a:spLocks noChangeArrowheads="1"/>
          </p:cNvSpPr>
          <p:nvPr/>
        </p:nvSpPr>
        <p:spPr bwMode="auto">
          <a:xfrm>
            <a:off x="1071046563" y="38069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1" name="Rectangle 498"/>
          <p:cNvSpPr>
            <a:spLocks noChangeArrowheads="1"/>
          </p:cNvSpPr>
          <p:nvPr/>
        </p:nvSpPr>
        <p:spPr bwMode="auto">
          <a:xfrm>
            <a:off x="1262073613" y="380744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hidden states, and the powers and operations therein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2" name="Rectangle 499"/>
          <p:cNvSpPr>
            <a:spLocks noChangeArrowheads="1"/>
          </p:cNvSpPr>
          <p:nvPr/>
        </p:nvSpPr>
        <p:spPr bwMode="auto">
          <a:xfrm>
            <a:off x="2147483647" y="38069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553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3" name="Rectangle 500"/>
          <p:cNvSpPr>
            <a:spLocks noChangeArrowheads="1"/>
          </p:cNvSpPr>
          <p:nvPr/>
        </p:nvSpPr>
        <p:spPr bwMode="auto">
          <a:xfrm>
            <a:off x="1071052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4" name="Rectangle 501"/>
          <p:cNvSpPr>
            <a:spLocks noChangeArrowheads="1"/>
          </p:cNvSpPr>
          <p:nvPr/>
        </p:nvSpPr>
        <p:spPr bwMode="auto">
          <a:xfrm>
            <a:off x="130679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 subjects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5" name="Rectangle 5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554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6" name="Rectangle 503"/>
          <p:cNvSpPr>
            <a:spLocks noChangeArrowheads="1"/>
          </p:cNvSpPr>
          <p:nvPr/>
        </p:nvSpPr>
        <p:spPr bwMode="auto">
          <a:xfrm>
            <a:off x="1071563" y="461057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B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7" name="Rectangle 504"/>
          <p:cNvSpPr>
            <a:spLocks noChangeArrowheads="1"/>
          </p:cNvSpPr>
          <p:nvPr/>
        </p:nvSpPr>
        <p:spPr bwMode="auto">
          <a:xfrm>
            <a:off x="1681578425" y="46111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Syriac Epistle of Saint Macarius of Egypt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8" name="Rectangle 505"/>
          <p:cNvSpPr>
            <a:spLocks noChangeArrowheads="1"/>
          </p:cNvSpPr>
          <p:nvPr/>
        </p:nvSpPr>
        <p:spPr bwMode="auto">
          <a:xfrm>
            <a:off x="412657925" y="461057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557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9" name="Rectangle 506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Syriac Epistle of Saint Macarius of Alexandria, On the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0" name="Rectangle 507"/>
          <p:cNvSpPr>
            <a:spLocks noChangeArrowheads="1"/>
          </p:cNvSpPr>
          <p:nvPr/>
        </p:nvSpPr>
        <p:spPr bwMode="auto">
          <a:xfrm>
            <a:off x="1204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Christian Discipline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1" name="Rectangle 508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C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2" name="Rectangle 509"/>
          <p:cNvSpPr>
            <a:spLocks noChangeArrowheads="1"/>
          </p:cNvSpPr>
          <p:nvPr/>
        </p:nvSpPr>
        <p:spPr bwMode="auto">
          <a:xfrm>
            <a:off x="1694170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3" name="Rectangle 510"/>
          <p:cNvSpPr>
            <a:spLocks noChangeArrowheads="1"/>
          </p:cNvSpPr>
          <p:nvPr/>
        </p:nvSpPr>
        <p:spPr bwMode="auto">
          <a:xfrm>
            <a:off x="411775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4" name="Rectangle 511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D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5" name="Rectangle 512"/>
          <p:cNvSpPr>
            <a:spLocks noChangeArrowheads="1"/>
          </p:cNvSpPr>
          <p:nvPr/>
        </p:nvSpPr>
        <p:spPr bwMode="auto">
          <a:xfrm>
            <a:off x="17039431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of Homily Equivalences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6" name="Rectangle 513"/>
          <p:cNvSpPr>
            <a:spLocks noChangeArrowheads="1"/>
          </p:cNvSpPr>
          <p:nvPr/>
        </p:nvSpPr>
        <p:spPr bwMode="auto">
          <a:xfrm>
            <a:off x="412657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7" name="Rectangle 514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Index of Subjects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8" name="Rectangle 515"/>
          <p:cNvSpPr>
            <a:spLocks noChangeArrowheads="1"/>
          </p:cNvSpPr>
          <p:nvPr/>
        </p:nvSpPr>
        <p:spPr bwMode="auto">
          <a:xfrm>
            <a:off x="411962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578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9" name="Rectangle 516"/>
          <p:cNvSpPr>
            <a:spLocks noChangeArrowheads="1"/>
          </p:cNvSpPr>
          <p:nvPr/>
        </p:nvSpPr>
        <p:spPr bwMode="auto">
          <a:xfrm>
            <a:off x="1071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Index of Scriptural Passages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0" name="Rectangle 5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605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1" name="Rectangle 518"/>
          <p:cNvSpPr>
            <a:spLocks noChangeArrowheads="1"/>
          </p:cNvSpPr>
          <p:nvPr/>
        </p:nvSpPr>
        <p:spPr bwMode="auto">
          <a:xfrm>
            <a:off x="988596575" y="55598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ascetical homilies of saint isaac the syrian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2" name="Rectangle 519"/>
          <p:cNvSpPr>
            <a:spLocks noChangeArrowheads="1"/>
          </p:cNvSpPr>
          <p:nvPr/>
        </p:nvSpPr>
        <p:spPr bwMode="auto">
          <a:xfrm>
            <a:off x="696067950" y="5579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://g.christianbook.com/dg/product/cbd/f400/36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7630"/>
            <a:ext cx="3228975" cy="51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4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Trebuchet MS" panose="020B0603020202020204" pitchFamily="34" charset="0"/>
              </a:rPr>
              <a:t>Discussion</a:t>
            </a:r>
            <a:endParaRPr lang="en-US" sz="8800" b="1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28853"/>
            <a:ext cx="2747523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26670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Selected Quotes</a:t>
            </a:r>
          </a:p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From </a:t>
            </a:r>
          </a:p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St Nicholas </a:t>
            </a:r>
            <a:r>
              <a:rPr lang="en-US" sz="4800" b="1" dirty="0" err="1">
                <a:latin typeface="Trebuchet MS" panose="020B0603020202020204" pitchFamily="34" charset="0"/>
              </a:rPr>
              <a:t>Cabasilas</a:t>
            </a:r>
            <a:endParaRPr lang="en-US" sz="4800" b="1" dirty="0">
              <a:latin typeface="Trebuchet MS" panose="020B0603020202020204" pitchFamily="34" charset="0"/>
            </a:endParaRPr>
          </a:p>
          <a:p>
            <a:pPr algn="ctr"/>
            <a:endParaRPr lang="en-US" sz="3600" b="1" dirty="0">
              <a:latin typeface="Trebuchet MS" panose="020B0603020202020204" pitchFamily="34" charset="0"/>
            </a:endParaRPr>
          </a:p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Commentary on the Divine Liturgy:  The Anaphora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038285"/>
            <a:ext cx="4571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St Nicholas </a:t>
            </a:r>
            <a:r>
              <a:rPr lang="en-US" sz="3600" dirty="0" err="1">
                <a:latin typeface="Trebuchet MS" panose="020B0603020202020204" pitchFamily="34" charset="0"/>
              </a:rPr>
              <a:t>Cabasilas</a:t>
            </a:r>
            <a:endParaRPr lang="en-US" sz="36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c 1322 - after 1387</a:t>
            </a:r>
          </a:p>
          <a:p>
            <a:pPr algn="ctr"/>
            <a:endParaRPr 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 err="1">
                <a:latin typeface="Trebuchet MS" panose="020B0603020202020204" pitchFamily="34" charset="0"/>
              </a:rPr>
              <a:t>Palamite</a:t>
            </a:r>
            <a:endParaRPr 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Mystic Theologian</a:t>
            </a: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Monastic</a:t>
            </a: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Liturgist</a:t>
            </a:r>
          </a:p>
        </p:txBody>
      </p:sp>
      <p:pic>
        <p:nvPicPr>
          <p:cNvPr id="4" name="Picture 2" descr="http://www.imdleo.gr/diaf/files/english/cavasilas_leit/Ca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"/>
            <a:ext cx="4907279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 descr="https://upload.wikimedia.org/wikipedia/commons/thumb/7/74/Meister_der_Schriften_des_Johannes_VI._Cantacuzemos_001.jpg/800px-Meister_der_Schriften_des_Johannes_VI._Cantacuzemo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07" y="1290538"/>
            <a:ext cx="3557587" cy="55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Patronized by John VI </a:t>
            </a:r>
            <a:r>
              <a:rPr lang="en-US" sz="2800" b="1" dirty="0" err="1"/>
              <a:t>Kantakouzenous</a:t>
            </a:r>
            <a:endParaRPr lang="en-US" sz="2800" b="1" dirty="0"/>
          </a:p>
          <a:p>
            <a:pPr algn="ctr"/>
            <a:r>
              <a:rPr lang="en-US" sz="2800" b="1" dirty="0"/>
              <a:t>Later known as of </a:t>
            </a:r>
            <a:r>
              <a:rPr lang="en-US" sz="2800" b="1" dirty="0" err="1"/>
              <a:t>Joasaph</a:t>
            </a:r>
            <a:r>
              <a:rPr lang="en-US" sz="2800" b="1" dirty="0"/>
              <a:t> </a:t>
            </a:r>
            <a:r>
              <a:rPr lang="en-US" sz="2800" b="1" dirty="0" err="1"/>
              <a:t>Christodoulos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https://upload.wikimedia.org/wikipedia/commons/thumb/4/4d/Second_Court_Topkapi_2007_76.JPG/800px-Second_Court_Topkapi_2007_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405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Remains of the </a:t>
            </a:r>
            <a:r>
              <a:rPr lang="en-US" sz="3600" b="1" dirty="0" err="1"/>
              <a:t>Manganon</a:t>
            </a:r>
            <a:r>
              <a:rPr lang="en-US" sz="3600" b="1" dirty="0"/>
              <a:t> Monastery near Constantinople</a:t>
            </a:r>
          </a:p>
        </p:txBody>
      </p:sp>
    </p:spTree>
    <p:extLst>
      <p:ext uri="{BB962C8B-B14F-4D97-AF65-F5344CB8AC3E}">
        <p14:creationId xmlns:p14="http://schemas.microsoft.com/office/powerpoint/2010/main" val="91387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https://upload.wikimedia.org/wikipedia/commons/thumb/5/5d/1263_Mediterranean_Sea.svg/925px-1263_Mediterranean_Se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24011"/>
            <a:ext cx="6400800" cy="29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7/76/The_Byzantine_Empire%2C_c.1180.svg/926px-The_Byzantine_Empire%2C_c.118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29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" y="313661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Byzantine Empire in 1180 and 1263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72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36099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1054:</a:t>
            </a:r>
            <a:r>
              <a:rPr lang="en-US" sz="2000" dirty="0"/>
              <a:t>   The Great Schism: The Latin Roman Church and the Greek Orthodox Church excommunicate each other.</a:t>
            </a:r>
          </a:p>
          <a:p>
            <a:endParaRPr lang="en-US" sz="2000" dirty="0"/>
          </a:p>
          <a:p>
            <a:r>
              <a:rPr lang="en-US" sz="2000" b="1" dirty="0"/>
              <a:t>1202:</a:t>
            </a:r>
            <a:r>
              <a:rPr lang="en-US" sz="2000" dirty="0"/>
              <a:t>   Fourth Crusade is assembled at Venice.</a:t>
            </a:r>
          </a:p>
          <a:p>
            <a:endParaRPr lang="en-US" sz="2000" dirty="0"/>
          </a:p>
          <a:p>
            <a:r>
              <a:rPr lang="en-US" sz="2000" b="1" dirty="0"/>
              <a:t>1204:</a:t>
            </a:r>
            <a:r>
              <a:rPr lang="en-US" sz="2000" dirty="0"/>
              <a:t>   Fourth Crusade captures Constantinople. The Latin Empire of Constantinople is formed as well as many Byzantine successor states. The capture of Constantinople in 1204 was a blow from which the Byzantines never fully recovered.</a:t>
            </a:r>
          </a:p>
          <a:p>
            <a:endParaRPr lang="en-US" sz="2000" dirty="0"/>
          </a:p>
          <a:p>
            <a:r>
              <a:rPr lang="en-US" sz="2000" b="1" dirty="0"/>
              <a:t>1453:</a:t>
            </a:r>
            <a:r>
              <a:rPr lang="en-US" sz="2000" dirty="0"/>
              <a:t>   Fall of Constantinople to the Ottomans. End of the Byzantine Empire.</a:t>
            </a:r>
          </a:p>
        </p:txBody>
      </p:sp>
      <p:pic>
        <p:nvPicPr>
          <p:cNvPr id="6146" name="Picture 2" descr="https://upload.wikimedia.org/wikipedia/commons/f/f1/Siege_constantinople_bnf_fr2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933574"/>
            <a:ext cx="53054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World of </a:t>
            </a:r>
          </a:p>
          <a:p>
            <a:pPr algn="ctr"/>
            <a:r>
              <a:rPr lang="en-US" sz="4000" b="1" dirty="0"/>
              <a:t>St Nicholas </a:t>
            </a:r>
            <a:r>
              <a:rPr lang="en-US" sz="4000" b="1" dirty="0" err="1"/>
              <a:t>Cabasilas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966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https://upload.wikimedia.org/wikipedia/commons/b/be/Gozzoli_ma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7" y="1295400"/>
            <a:ext cx="7052187" cy="55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Later Attempts at Reconciliation with the Latins</a:t>
            </a:r>
          </a:p>
        </p:txBody>
      </p:sp>
    </p:spTree>
    <p:extLst>
      <p:ext uri="{BB962C8B-B14F-4D97-AF65-F5344CB8AC3E}">
        <p14:creationId xmlns:p14="http://schemas.microsoft.com/office/powerpoint/2010/main" val="104783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https://02varvara.files.wordpress.com/2009/12/st-mark-of-eph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19" y="1097280"/>
            <a:ext cx="425676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 Second Triumph of Orthodoxy </a:t>
            </a:r>
          </a:p>
        </p:txBody>
      </p:sp>
    </p:spTree>
    <p:extLst>
      <p:ext uri="{BB962C8B-B14F-4D97-AF65-F5344CB8AC3E}">
        <p14:creationId xmlns:p14="http://schemas.microsoft.com/office/powerpoint/2010/main" val="220823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 descr="http://vignette3.wikia.nocookie.net/thefutureofeuropes/images/0/0e/Blank_map_of_Polish_Lithuanian_Commonwealth.png/revision/latest?cb=20150509223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803"/>
            <a:ext cx="7620000" cy="68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3419</Words>
  <Application>Microsoft Office PowerPoint</Application>
  <PresentationFormat>On-screen Show (4:3)</PresentationFormat>
  <Paragraphs>573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adelphotheos</dc:creator>
  <cp:lastModifiedBy>Fr James Worthington</cp:lastModifiedBy>
  <cp:revision>50</cp:revision>
  <dcterms:created xsi:type="dcterms:W3CDTF">2016-01-12T15:18:15Z</dcterms:created>
  <dcterms:modified xsi:type="dcterms:W3CDTF">2016-05-24T20:45:04Z</dcterms:modified>
</cp:coreProperties>
</file>