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0" r:id="rId6"/>
    <p:sldId id="262" r:id="rId7"/>
    <p:sldId id="264" r:id="rId8"/>
    <p:sldId id="267" r:id="rId9"/>
    <p:sldId id="265" r:id="rId10"/>
    <p:sldId id="263" r:id="rId11"/>
    <p:sldId id="259"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9436" autoAdjust="0"/>
    <p:restoredTop sz="94660"/>
  </p:normalViewPr>
  <p:slideViewPr>
    <p:cSldViewPr snapToGrid="0">
      <p:cViewPr>
        <p:scale>
          <a:sx n="60" d="100"/>
          <a:sy n="60" d="100"/>
        </p:scale>
        <p:origin x="-486" y="-28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1F8D45-38FD-46E9-BBDB-6F33F3368FBF}" type="datetimeFigureOut">
              <a:rPr lang="en-US" smtClean="0"/>
              <a:pPr/>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9C8AE-86CF-4031-834D-2A0C385EAE4F}" type="slidenum">
              <a:rPr lang="en-US" smtClean="0"/>
              <a:pPr/>
              <a:t>‹#›</a:t>
            </a:fld>
            <a:endParaRPr lang="en-US"/>
          </a:p>
        </p:txBody>
      </p:sp>
    </p:spTree>
    <p:extLst>
      <p:ext uri="{BB962C8B-B14F-4D97-AF65-F5344CB8AC3E}">
        <p14:creationId xmlns:p14="http://schemas.microsoft.com/office/powerpoint/2010/main" xmlns="" val="1238250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1F8D45-38FD-46E9-BBDB-6F33F3368FBF}" type="datetimeFigureOut">
              <a:rPr lang="en-US" smtClean="0"/>
              <a:pPr/>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9C8AE-86CF-4031-834D-2A0C385EAE4F}" type="slidenum">
              <a:rPr lang="en-US" smtClean="0"/>
              <a:pPr/>
              <a:t>‹#›</a:t>
            </a:fld>
            <a:endParaRPr lang="en-US"/>
          </a:p>
        </p:txBody>
      </p:sp>
    </p:spTree>
    <p:extLst>
      <p:ext uri="{BB962C8B-B14F-4D97-AF65-F5344CB8AC3E}">
        <p14:creationId xmlns:p14="http://schemas.microsoft.com/office/powerpoint/2010/main" xmlns="" val="3169686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1F8D45-38FD-46E9-BBDB-6F33F3368FBF}" type="datetimeFigureOut">
              <a:rPr lang="en-US" smtClean="0"/>
              <a:pPr/>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9C8AE-86CF-4031-834D-2A0C385EAE4F}" type="slidenum">
              <a:rPr lang="en-US" smtClean="0"/>
              <a:pPr/>
              <a:t>‹#›</a:t>
            </a:fld>
            <a:endParaRPr lang="en-US"/>
          </a:p>
        </p:txBody>
      </p:sp>
    </p:spTree>
    <p:extLst>
      <p:ext uri="{BB962C8B-B14F-4D97-AF65-F5344CB8AC3E}">
        <p14:creationId xmlns:p14="http://schemas.microsoft.com/office/powerpoint/2010/main" xmlns="" val="1495960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1F8D45-38FD-46E9-BBDB-6F33F3368FBF}" type="datetimeFigureOut">
              <a:rPr lang="en-US" smtClean="0"/>
              <a:pPr/>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9C8AE-86CF-4031-834D-2A0C385EAE4F}" type="slidenum">
              <a:rPr lang="en-US" smtClean="0"/>
              <a:pPr/>
              <a:t>‹#›</a:t>
            </a:fld>
            <a:endParaRPr lang="en-US"/>
          </a:p>
        </p:txBody>
      </p:sp>
    </p:spTree>
    <p:extLst>
      <p:ext uri="{BB962C8B-B14F-4D97-AF65-F5344CB8AC3E}">
        <p14:creationId xmlns:p14="http://schemas.microsoft.com/office/powerpoint/2010/main" xmlns="" val="1692164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1F8D45-38FD-46E9-BBDB-6F33F3368FBF}" type="datetimeFigureOut">
              <a:rPr lang="en-US" smtClean="0"/>
              <a:pPr/>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9C8AE-86CF-4031-834D-2A0C385EAE4F}" type="slidenum">
              <a:rPr lang="en-US" smtClean="0"/>
              <a:pPr/>
              <a:t>‹#›</a:t>
            </a:fld>
            <a:endParaRPr lang="en-US"/>
          </a:p>
        </p:txBody>
      </p:sp>
    </p:spTree>
    <p:extLst>
      <p:ext uri="{BB962C8B-B14F-4D97-AF65-F5344CB8AC3E}">
        <p14:creationId xmlns:p14="http://schemas.microsoft.com/office/powerpoint/2010/main" xmlns="" val="3447436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1F8D45-38FD-46E9-BBDB-6F33F3368FBF}" type="datetimeFigureOut">
              <a:rPr lang="en-US" smtClean="0"/>
              <a:pPr/>
              <a:t>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29C8AE-86CF-4031-834D-2A0C385EAE4F}" type="slidenum">
              <a:rPr lang="en-US" smtClean="0"/>
              <a:pPr/>
              <a:t>‹#›</a:t>
            </a:fld>
            <a:endParaRPr lang="en-US"/>
          </a:p>
        </p:txBody>
      </p:sp>
    </p:spTree>
    <p:extLst>
      <p:ext uri="{BB962C8B-B14F-4D97-AF65-F5344CB8AC3E}">
        <p14:creationId xmlns:p14="http://schemas.microsoft.com/office/powerpoint/2010/main" xmlns="" val="864331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1F8D45-38FD-46E9-BBDB-6F33F3368FBF}" type="datetimeFigureOut">
              <a:rPr lang="en-US" smtClean="0"/>
              <a:pPr/>
              <a:t>11/3/2015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29C8AE-86CF-4031-834D-2A0C385EAE4F}" type="slidenum">
              <a:rPr lang="en-US" smtClean="0"/>
              <a:pPr/>
              <a:t>‹#›</a:t>
            </a:fld>
            <a:endParaRPr lang="en-US"/>
          </a:p>
        </p:txBody>
      </p:sp>
    </p:spTree>
    <p:extLst>
      <p:ext uri="{BB962C8B-B14F-4D97-AF65-F5344CB8AC3E}">
        <p14:creationId xmlns:p14="http://schemas.microsoft.com/office/powerpoint/2010/main" xmlns="" val="3317056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1F8D45-38FD-46E9-BBDB-6F33F3368FBF}" type="datetimeFigureOut">
              <a:rPr lang="en-US" smtClean="0"/>
              <a:pPr/>
              <a:t>11/3/2015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29C8AE-86CF-4031-834D-2A0C385EAE4F}" type="slidenum">
              <a:rPr lang="en-US" smtClean="0"/>
              <a:pPr/>
              <a:t>‹#›</a:t>
            </a:fld>
            <a:endParaRPr lang="en-US"/>
          </a:p>
        </p:txBody>
      </p:sp>
    </p:spTree>
    <p:extLst>
      <p:ext uri="{BB962C8B-B14F-4D97-AF65-F5344CB8AC3E}">
        <p14:creationId xmlns:p14="http://schemas.microsoft.com/office/powerpoint/2010/main" xmlns="" val="1267596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1F8D45-38FD-46E9-BBDB-6F33F3368FBF}" type="datetimeFigureOut">
              <a:rPr lang="en-US" smtClean="0"/>
              <a:pPr/>
              <a:t>11/3/2015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29C8AE-86CF-4031-834D-2A0C385EAE4F}" type="slidenum">
              <a:rPr lang="en-US" smtClean="0"/>
              <a:pPr/>
              <a:t>‹#›</a:t>
            </a:fld>
            <a:endParaRPr lang="en-US"/>
          </a:p>
        </p:txBody>
      </p:sp>
    </p:spTree>
    <p:extLst>
      <p:ext uri="{BB962C8B-B14F-4D97-AF65-F5344CB8AC3E}">
        <p14:creationId xmlns:p14="http://schemas.microsoft.com/office/powerpoint/2010/main" xmlns="" val="3550372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1F8D45-38FD-46E9-BBDB-6F33F3368FBF}" type="datetimeFigureOut">
              <a:rPr lang="en-US" smtClean="0"/>
              <a:pPr/>
              <a:t>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29C8AE-86CF-4031-834D-2A0C385EAE4F}" type="slidenum">
              <a:rPr lang="en-US" smtClean="0"/>
              <a:pPr/>
              <a:t>‹#›</a:t>
            </a:fld>
            <a:endParaRPr lang="en-US"/>
          </a:p>
        </p:txBody>
      </p:sp>
    </p:spTree>
    <p:extLst>
      <p:ext uri="{BB962C8B-B14F-4D97-AF65-F5344CB8AC3E}">
        <p14:creationId xmlns:p14="http://schemas.microsoft.com/office/powerpoint/2010/main" xmlns="" val="1603426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1F8D45-38FD-46E9-BBDB-6F33F3368FBF}" type="datetimeFigureOut">
              <a:rPr lang="en-US" smtClean="0"/>
              <a:pPr/>
              <a:t>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29C8AE-86CF-4031-834D-2A0C385EAE4F}" type="slidenum">
              <a:rPr lang="en-US" smtClean="0"/>
              <a:pPr/>
              <a:t>‹#›</a:t>
            </a:fld>
            <a:endParaRPr lang="en-US"/>
          </a:p>
        </p:txBody>
      </p:sp>
    </p:spTree>
    <p:extLst>
      <p:ext uri="{BB962C8B-B14F-4D97-AF65-F5344CB8AC3E}">
        <p14:creationId xmlns:p14="http://schemas.microsoft.com/office/powerpoint/2010/main" xmlns="" val="2351223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47000"/>
            <a:lum/>
          </a:blip>
          <a:srcRect/>
          <a:stretch>
            <a:fillRect t="-15000" b="-1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1F8D45-38FD-46E9-BBDB-6F33F3368FBF}" type="datetimeFigureOut">
              <a:rPr lang="en-US" smtClean="0"/>
              <a:pPr/>
              <a:t>11/3/2015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29C8AE-86CF-4031-834D-2A0C385EAE4F}" type="slidenum">
              <a:rPr lang="en-US" smtClean="0"/>
              <a:pPr/>
              <a:t>‹#›</a:t>
            </a:fld>
            <a:endParaRPr lang="en-US"/>
          </a:p>
        </p:txBody>
      </p:sp>
    </p:spTree>
    <p:extLst>
      <p:ext uri="{BB962C8B-B14F-4D97-AF65-F5344CB8AC3E}">
        <p14:creationId xmlns:p14="http://schemas.microsoft.com/office/powerpoint/2010/main" xmlns="" val="720455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Conflict_between_good_and_evil" TargetMode="External"/><Relationship Id="rId7" Type="http://schemas.openxmlformats.org/officeDocument/2006/relationships/hyperlink" Target="https://en.wikipedia.org/wiki/Gnostic" TargetMode="External"/><Relationship Id="rId2" Type="http://schemas.openxmlformats.org/officeDocument/2006/relationships/hyperlink" Target="https://en.wikipedia.org/wiki/Dualistic_cosmology" TargetMode="External"/><Relationship Id="rId1" Type="http://schemas.openxmlformats.org/officeDocument/2006/relationships/slideLayout" Target="../slideLayouts/slideLayout7.xml"/><Relationship Id="rId6" Type="http://schemas.openxmlformats.org/officeDocument/2006/relationships/hyperlink" Target="https://en.wikipedia.org/wiki/Mesopotamian" TargetMode="External"/><Relationship Id="rId5" Type="http://schemas.openxmlformats.org/officeDocument/2006/relationships/hyperlink" Target="https://en.wikipedia.org/wiki/Evil" TargetMode="External"/><Relationship Id="rId4" Type="http://schemas.openxmlformats.org/officeDocument/2006/relationships/hyperlink" Target="https://en.wikipedia.org/wiki/Goodness_and_value_theory"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www.ccel.org/fathers2/NPNF1-07/TOC.htm" TargetMode="External"/><Relationship Id="rId3" Type="http://schemas.openxmlformats.org/officeDocument/2006/relationships/hyperlink" Target="http://www.ccel.org/fathers2/NPNF1-02/TOC.htm" TargetMode="External"/><Relationship Id="rId7" Type="http://schemas.openxmlformats.org/officeDocument/2006/relationships/hyperlink" Target="http://www.ccel.org/fathers2/NPNF1-06/TOC.htm" TargetMode="External"/><Relationship Id="rId2" Type="http://schemas.openxmlformats.org/officeDocument/2006/relationships/hyperlink" Target="http://www.ccel.org/fathers2/NPNF1-01/TOC.htm" TargetMode="External"/><Relationship Id="rId1" Type="http://schemas.openxmlformats.org/officeDocument/2006/relationships/slideLayout" Target="../slideLayouts/slideLayout7.xml"/><Relationship Id="rId6" Type="http://schemas.openxmlformats.org/officeDocument/2006/relationships/hyperlink" Target="http://www.ccel.org/fathers2/NPNF1-05/TOC.htm" TargetMode="External"/><Relationship Id="rId5" Type="http://schemas.openxmlformats.org/officeDocument/2006/relationships/hyperlink" Target="http://www.ccel.org/fathers2/NPNF1-04/TOC.htm" TargetMode="External"/><Relationship Id="rId4" Type="http://schemas.openxmlformats.org/officeDocument/2006/relationships/hyperlink" Target="http://www.ccel.org/fathers2/NPNF1-03/TOC.htm" TargetMode="External"/><Relationship Id="rId9" Type="http://schemas.openxmlformats.org/officeDocument/2006/relationships/hyperlink" Target="http://www.ccel.org/fathers2/NPNF1-08/TOC.ht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ccel.org/ccel/schaff/npnf101.vi.I_1.I.html"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1122363"/>
            <a:ext cx="9601200" cy="2387600"/>
          </a:xfrm>
        </p:spPr>
        <p:txBody>
          <a:bodyPr>
            <a:noAutofit/>
          </a:bodyPr>
          <a:lstStyle/>
          <a:p>
            <a:r>
              <a:rPr lang="en-US" sz="7200" b="1" dirty="0" smtClean="0">
                <a:solidFill>
                  <a:srgbClr val="C00000"/>
                </a:solidFill>
              </a:rPr>
              <a:t>Know Your Faith IV:</a:t>
            </a:r>
            <a:br>
              <a:rPr lang="en-US" sz="7200" b="1" dirty="0" smtClean="0">
                <a:solidFill>
                  <a:srgbClr val="C00000"/>
                </a:solidFill>
              </a:rPr>
            </a:br>
            <a:r>
              <a:rPr lang="en-US" sz="7200" b="1" dirty="0" smtClean="0">
                <a:solidFill>
                  <a:srgbClr val="C00000"/>
                </a:solidFill>
              </a:rPr>
              <a:t>The Fathers of the Church</a:t>
            </a:r>
            <a:endParaRPr lang="en-US" sz="7200" b="1" dirty="0">
              <a:solidFill>
                <a:srgbClr val="C00000"/>
              </a:solidFill>
            </a:endParaRPr>
          </a:p>
        </p:txBody>
      </p:sp>
      <p:sp>
        <p:nvSpPr>
          <p:cNvPr id="3" name="Subtitle 2"/>
          <p:cNvSpPr>
            <a:spLocks noGrp="1"/>
          </p:cNvSpPr>
          <p:nvPr>
            <p:ph type="subTitle" idx="1"/>
          </p:nvPr>
        </p:nvSpPr>
        <p:spPr>
          <a:xfrm>
            <a:off x="1524000" y="4362065"/>
            <a:ext cx="9144000" cy="1655762"/>
          </a:xfrm>
        </p:spPr>
        <p:txBody>
          <a:bodyPr>
            <a:normAutofit/>
          </a:bodyPr>
          <a:lstStyle/>
          <a:p>
            <a:r>
              <a:rPr lang="en-US" sz="4000" dirty="0" smtClean="0"/>
              <a:t>Lesson </a:t>
            </a:r>
            <a:r>
              <a:rPr lang="en-US" sz="4000" dirty="0" smtClean="0"/>
              <a:t>5:  The Blessed Augustine</a:t>
            </a:r>
            <a:endParaRPr lang="en-US" sz="4000" dirty="0" smtClean="0"/>
          </a:p>
        </p:txBody>
      </p:sp>
    </p:spTree>
    <p:extLst>
      <p:ext uri="{BB962C8B-B14F-4D97-AF65-F5344CB8AC3E}">
        <p14:creationId xmlns:p14="http://schemas.microsoft.com/office/powerpoint/2010/main" xmlns="" val="26722989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8275" y="2538280"/>
            <a:ext cx="10862441" cy="4524315"/>
          </a:xfrm>
          <a:prstGeom prst="rect">
            <a:avLst/>
          </a:prstGeom>
          <a:noFill/>
        </p:spPr>
        <p:txBody>
          <a:bodyPr wrap="square" numCol="3" rtlCol="0">
            <a:spAutoFit/>
          </a:bodyPr>
          <a:lstStyle/>
          <a:p>
            <a:r>
              <a:rPr lang="en-US" b="1" dirty="0" err="1" smtClean="0"/>
              <a:t>Pelagianism</a:t>
            </a:r>
            <a:r>
              <a:rPr lang="en-US" dirty="0" smtClean="0"/>
              <a:t> is the belief that original sin did not taint human nature and that mortal will is still capable of choosing good or evil without special Divine aid.</a:t>
            </a:r>
          </a:p>
          <a:p>
            <a:r>
              <a:rPr lang="en-US" dirty="0" smtClean="0"/>
              <a:t> </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r>
              <a:rPr lang="en-US" b="1" dirty="0" err="1" smtClean="0"/>
              <a:t>Donatism</a:t>
            </a:r>
            <a:r>
              <a:rPr lang="en-US" b="1" dirty="0" smtClean="0"/>
              <a:t> </a:t>
            </a:r>
            <a:r>
              <a:rPr lang="en-US" dirty="0" smtClean="0"/>
              <a:t>held that the church must be a church of "saints," not "sinners," and that sacraments, such as baptism, administered by </a:t>
            </a:r>
            <a:r>
              <a:rPr lang="en-US" i="1" dirty="0" err="1" smtClean="0"/>
              <a:t>traditores</a:t>
            </a:r>
            <a:r>
              <a:rPr lang="en-US" dirty="0" smtClean="0"/>
              <a:t> were invalid.</a:t>
            </a:r>
          </a:p>
          <a:p>
            <a:r>
              <a:rPr lang="en-US" b="1" dirty="0" smtClean="0"/>
              <a:t> </a:t>
            </a:r>
            <a:endParaRPr lang="en-US"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r>
              <a:rPr lang="en-US" b="1" dirty="0" smtClean="0"/>
              <a:t>Manichaeism</a:t>
            </a:r>
            <a:r>
              <a:rPr lang="en-US" dirty="0" smtClean="0"/>
              <a:t> </a:t>
            </a:r>
            <a:r>
              <a:rPr lang="en-US" dirty="0" smtClean="0"/>
              <a:t>taught an elaborate </a:t>
            </a:r>
            <a:r>
              <a:rPr lang="en-US" dirty="0" smtClean="0">
                <a:hlinkClick r:id="rId2" tooltip="Dualistic cosmology"/>
              </a:rPr>
              <a:t>dualistic cosmology</a:t>
            </a:r>
            <a:r>
              <a:rPr lang="en-US" dirty="0" smtClean="0"/>
              <a:t> describing the </a:t>
            </a:r>
            <a:r>
              <a:rPr lang="en-US" dirty="0" smtClean="0">
                <a:hlinkClick r:id="rId3" tooltip="Conflict between good and evil"/>
              </a:rPr>
              <a:t>struggle</a:t>
            </a:r>
            <a:r>
              <a:rPr lang="en-US" dirty="0" smtClean="0"/>
              <a:t> between a </a:t>
            </a:r>
            <a:r>
              <a:rPr lang="en-US" dirty="0" smtClean="0">
                <a:hlinkClick r:id="rId4" tooltip="Goodness and value theory"/>
              </a:rPr>
              <a:t>good</a:t>
            </a:r>
            <a:r>
              <a:rPr lang="en-US" dirty="0" smtClean="0"/>
              <a:t>, spiritual world of light, and an </a:t>
            </a:r>
            <a:r>
              <a:rPr lang="en-US" dirty="0" smtClean="0">
                <a:hlinkClick r:id="rId5" tooltip="Evil"/>
              </a:rPr>
              <a:t>evil</a:t>
            </a:r>
            <a:r>
              <a:rPr lang="en-US" dirty="0" smtClean="0"/>
              <a:t>, material world of darkness. Through an ongoing process which takes place in human history, light is gradually removed from the world of matter and returned to the world of light whence it came. Its beliefs were based on local </a:t>
            </a:r>
            <a:r>
              <a:rPr lang="en-US" dirty="0" smtClean="0">
                <a:hlinkClick r:id="rId6" tooltip="Mesopotamian"/>
              </a:rPr>
              <a:t>Mesopotamian</a:t>
            </a:r>
            <a:r>
              <a:rPr lang="en-US" dirty="0" smtClean="0"/>
              <a:t> </a:t>
            </a:r>
            <a:r>
              <a:rPr lang="en-US" dirty="0" err="1" smtClean="0">
                <a:hlinkClick r:id="rId7" tooltip="Gnostic"/>
              </a:rPr>
              <a:t>gnostic</a:t>
            </a:r>
            <a:r>
              <a:rPr lang="en-US" dirty="0" smtClean="0"/>
              <a:t> and religious movements.</a:t>
            </a:r>
          </a:p>
          <a:p>
            <a:endParaRPr lang="en-US" dirty="0"/>
          </a:p>
        </p:txBody>
      </p:sp>
      <p:sp>
        <p:nvSpPr>
          <p:cNvPr id="4" name="TextBox 3"/>
          <p:cNvSpPr txBox="1"/>
          <p:nvPr/>
        </p:nvSpPr>
        <p:spPr>
          <a:xfrm>
            <a:off x="2159876" y="567559"/>
            <a:ext cx="7252138" cy="1446550"/>
          </a:xfrm>
          <a:prstGeom prst="rect">
            <a:avLst/>
          </a:prstGeom>
          <a:noFill/>
        </p:spPr>
        <p:txBody>
          <a:bodyPr wrap="square" rtlCol="0">
            <a:spAutoFit/>
          </a:bodyPr>
          <a:lstStyle/>
          <a:p>
            <a:pPr algn="ctr"/>
            <a:r>
              <a:rPr lang="en-US" sz="4400" b="1" dirty="0" smtClean="0"/>
              <a:t>Theological Opponents</a:t>
            </a:r>
          </a:p>
          <a:p>
            <a:pPr algn="ctr"/>
            <a:r>
              <a:rPr lang="en-US" sz="4400" b="1" dirty="0" smtClean="0"/>
              <a:t>The Heresies</a:t>
            </a:r>
            <a:endParaRPr lang="en-US" sz="44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image.slidesharecdn.com/lifeofstaugustine-120926110415-phpapp02/95/life-of-st-augustine-of-hippo-32-728.jpg?cb=1348657537"/>
          <p:cNvPicPr>
            <a:picLocks noChangeAspect="1" noChangeArrowheads="1"/>
          </p:cNvPicPr>
          <p:nvPr/>
        </p:nvPicPr>
        <p:blipFill>
          <a:blip r:embed="rId2" cstate="print"/>
          <a:srcRect t="38193" b="5119"/>
          <a:stretch>
            <a:fillRect/>
          </a:stretch>
        </p:blipFill>
        <p:spPr bwMode="auto">
          <a:xfrm>
            <a:off x="0" y="1655861"/>
            <a:ext cx="12192000" cy="5183564"/>
          </a:xfrm>
          <a:prstGeom prst="rect">
            <a:avLst/>
          </a:prstGeom>
          <a:noFill/>
        </p:spPr>
      </p:pic>
      <p:sp>
        <p:nvSpPr>
          <p:cNvPr id="3" name="TextBox 2"/>
          <p:cNvSpPr txBox="1"/>
          <p:nvPr/>
        </p:nvSpPr>
        <p:spPr>
          <a:xfrm>
            <a:off x="0" y="472980"/>
            <a:ext cx="12192000" cy="923330"/>
          </a:xfrm>
          <a:prstGeom prst="rect">
            <a:avLst/>
          </a:prstGeom>
          <a:noFill/>
        </p:spPr>
        <p:txBody>
          <a:bodyPr wrap="square" rtlCol="0">
            <a:spAutoFit/>
          </a:bodyPr>
          <a:lstStyle/>
          <a:p>
            <a:pPr algn="ctr"/>
            <a:r>
              <a:rPr lang="en-US" sz="5400" b="1" dirty="0" smtClean="0">
                <a:latin typeface="Segoe UI" pitchFamily="34" charset="0"/>
                <a:cs typeface="Segoe UI" pitchFamily="34" charset="0"/>
              </a:rPr>
              <a:t>Ruins of the Cathedral of Hippo</a:t>
            </a:r>
            <a:endParaRPr lang="en-US" sz="2800" b="1" dirty="0">
              <a:latin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3055" y="394150"/>
            <a:ext cx="9285890" cy="1107996"/>
          </a:xfrm>
          <a:prstGeom prst="rect">
            <a:avLst/>
          </a:prstGeom>
          <a:noFill/>
        </p:spPr>
        <p:txBody>
          <a:bodyPr wrap="square" rtlCol="0">
            <a:spAutoFit/>
          </a:bodyPr>
          <a:lstStyle/>
          <a:p>
            <a:pPr algn="ctr"/>
            <a:r>
              <a:rPr lang="en-US" sz="6600" b="1" dirty="0" smtClean="0"/>
              <a:t>Orthodox Assessment</a:t>
            </a:r>
            <a:endParaRPr lang="en-US" b="1" dirty="0"/>
          </a:p>
        </p:txBody>
      </p:sp>
      <p:sp>
        <p:nvSpPr>
          <p:cNvPr id="3" name="TextBox 2"/>
          <p:cNvSpPr txBox="1"/>
          <p:nvPr/>
        </p:nvSpPr>
        <p:spPr>
          <a:xfrm>
            <a:off x="451861" y="2077607"/>
            <a:ext cx="5833242" cy="3840480"/>
          </a:xfrm>
          <a:prstGeom prst="rect">
            <a:avLst/>
          </a:prstGeom>
          <a:noFill/>
          <a:ln w="12700">
            <a:solidFill>
              <a:schemeClr val="tx1"/>
            </a:solidFill>
          </a:ln>
        </p:spPr>
        <p:txBody>
          <a:bodyPr wrap="square" rtlCol="0" anchor="ctr">
            <a:spAutoFit/>
          </a:bodyPr>
          <a:lstStyle/>
          <a:p>
            <a:pPr algn="ctr"/>
            <a:r>
              <a:rPr lang="en-US" sz="4000" b="1" dirty="0" smtClean="0"/>
              <a:t>Original Sin</a:t>
            </a:r>
          </a:p>
          <a:p>
            <a:pPr algn="ctr"/>
            <a:r>
              <a:rPr lang="en-US" sz="4000" b="1" dirty="0" smtClean="0"/>
              <a:t>Free Will</a:t>
            </a:r>
          </a:p>
          <a:p>
            <a:pPr algn="ctr"/>
            <a:r>
              <a:rPr lang="en-US" sz="4000" b="1" dirty="0" smtClean="0"/>
              <a:t>Predestination and Grace</a:t>
            </a:r>
          </a:p>
          <a:p>
            <a:pPr algn="ctr"/>
            <a:r>
              <a:rPr lang="en-US" sz="4000" b="1" dirty="0" smtClean="0"/>
              <a:t>Purgatory</a:t>
            </a:r>
            <a:endParaRPr lang="en-US" sz="4000" b="1" dirty="0"/>
          </a:p>
        </p:txBody>
      </p:sp>
      <p:sp>
        <p:nvSpPr>
          <p:cNvPr id="4" name="TextBox 3"/>
          <p:cNvSpPr txBox="1"/>
          <p:nvPr/>
        </p:nvSpPr>
        <p:spPr>
          <a:xfrm>
            <a:off x="6794938" y="2065280"/>
            <a:ext cx="4918840" cy="3840480"/>
          </a:xfrm>
          <a:prstGeom prst="rect">
            <a:avLst/>
          </a:prstGeom>
          <a:noFill/>
          <a:ln w="12700">
            <a:solidFill>
              <a:schemeClr val="tx1"/>
            </a:solidFill>
          </a:ln>
        </p:spPr>
        <p:txBody>
          <a:bodyPr wrap="square" rtlCol="0">
            <a:spAutoFit/>
          </a:bodyPr>
          <a:lstStyle/>
          <a:p>
            <a:pPr algn="ctr"/>
            <a:r>
              <a:rPr lang="en-US" sz="4000" b="1" dirty="0" smtClean="0"/>
              <a:t>Statement of the 5</a:t>
            </a:r>
            <a:r>
              <a:rPr lang="en-US" sz="4000" b="1" baseline="30000" dirty="0" smtClean="0"/>
              <a:t>th</a:t>
            </a:r>
            <a:r>
              <a:rPr lang="en-US" sz="4000" b="1" dirty="0" smtClean="0"/>
              <a:t> Ecumenical Council</a:t>
            </a:r>
          </a:p>
          <a:p>
            <a:endParaRPr lang="en-US" dirty="0" smtClean="0"/>
          </a:p>
          <a:p>
            <a:r>
              <a:rPr lang="en-US" dirty="0" smtClean="0"/>
              <a:t>We </a:t>
            </a:r>
            <a:r>
              <a:rPr lang="en-US" dirty="0" smtClean="0"/>
              <a:t>further declare that we hold fast to the decrees of the four Councils, and in every way follow the holy Fathers, Athanasius, Hilary, Basil, Gregory the Theologian, Gregory of Nyssa, Ambrose, </a:t>
            </a:r>
            <a:r>
              <a:rPr lang="en-US" dirty="0" err="1" smtClean="0"/>
              <a:t>Theophilus</a:t>
            </a:r>
            <a:r>
              <a:rPr lang="en-US" dirty="0" smtClean="0"/>
              <a:t>, John (Chrysostom) of Constantinople, Cyril, </a:t>
            </a:r>
            <a:r>
              <a:rPr lang="en-US" b="1" dirty="0" smtClean="0"/>
              <a:t>Augustine</a:t>
            </a:r>
            <a:r>
              <a:rPr lang="en-US" dirty="0" smtClean="0"/>
              <a:t>, Proclus, Leo and their writings on the true faith.</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259"/>
            <a:ext cx="10515600" cy="1325563"/>
          </a:xfrm>
        </p:spPr>
        <p:txBody>
          <a:bodyPr/>
          <a:lstStyle/>
          <a:p>
            <a:pPr algn="ctr"/>
            <a:r>
              <a:rPr lang="en-US" b="1" dirty="0" smtClean="0"/>
              <a:t>St Augustine of Hippo</a:t>
            </a:r>
            <a:endParaRPr lang="en-US" b="1" dirty="0"/>
          </a:p>
        </p:txBody>
      </p:sp>
      <p:pic>
        <p:nvPicPr>
          <p:cNvPr id="1026" name="Picture 2" descr="File:St Augustine of Hippo.jpg"/>
          <p:cNvPicPr>
            <a:picLocks noChangeAspect="1" noChangeArrowheads="1"/>
          </p:cNvPicPr>
          <p:nvPr/>
        </p:nvPicPr>
        <p:blipFill>
          <a:blip r:embed="rId2" cstate="print"/>
          <a:srcRect/>
          <a:stretch>
            <a:fillRect/>
          </a:stretch>
        </p:blipFill>
        <p:spPr bwMode="auto">
          <a:xfrm>
            <a:off x="1062466" y="1039439"/>
            <a:ext cx="3856375" cy="5818561"/>
          </a:xfrm>
          <a:prstGeom prst="rect">
            <a:avLst/>
          </a:prstGeom>
          <a:noFill/>
        </p:spPr>
      </p:pic>
      <p:sp>
        <p:nvSpPr>
          <p:cNvPr id="6" name="TextBox 5"/>
          <p:cNvSpPr txBox="1"/>
          <p:nvPr/>
        </p:nvSpPr>
        <p:spPr>
          <a:xfrm>
            <a:off x="5470634" y="1560786"/>
            <a:ext cx="6337737" cy="3539430"/>
          </a:xfrm>
          <a:prstGeom prst="rect">
            <a:avLst/>
          </a:prstGeom>
          <a:noFill/>
        </p:spPr>
        <p:txBody>
          <a:bodyPr wrap="square" rtlCol="0">
            <a:spAutoFit/>
          </a:bodyPr>
          <a:lstStyle/>
          <a:p>
            <a:pPr>
              <a:buFont typeface="Arial" pitchFamily="34" charset="0"/>
              <a:buChar char="•"/>
            </a:pPr>
            <a:r>
              <a:rPr lang="la-Latn" sz="2800" i="1" dirty="0" smtClean="0"/>
              <a:t>Aurelius </a:t>
            </a:r>
            <a:r>
              <a:rPr lang="la-Latn" sz="2800" i="1" dirty="0" smtClean="0"/>
              <a:t>Augustinus</a:t>
            </a:r>
            <a:endParaRPr lang="en-US" sz="2800" dirty="0" smtClean="0"/>
          </a:p>
          <a:p>
            <a:pPr>
              <a:buFont typeface="Arial" pitchFamily="34" charset="0"/>
              <a:buChar char="•"/>
            </a:pPr>
            <a:r>
              <a:rPr lang="en-US" sz="2800" dirty="0" smtClean="0"/>
              <a:t>13 November 354 – 28 August 430</a:t>
            </a:r>
            <a:endParaRPr lang="en-US" sz="2800" dirty="0" smtClean="0"/>
          </a:p>
          <a:p>
            <a:pPr>
              <a:buFont typeface="Arial" pitchFamily="34" charset="0"/>
              <a:buChar char="•"/>
            </a:pPr>
            <a:r>
              <a:rPr lang="en-US" sz="2800" dirty="0" smtClean="0"/>
              <a:t>Ordained priest in 391</a:t>
            </a:r>
          </a:p>
          <a:p>
            <a:pPr>
              <a:buFont typeface="Arial" pitchFamily="34" charset="0"/>
              <a:buChar char="•"/>
            </a:pPr>
            <a:r>
              <a:rPr lang="en-US" sz="2800" dirty="0" smtClean="0"/>
              <a:t>Consecrated as Bishop of Hippo in 395</a:t>
            </a:r>
          </a:p>
          <a:p>
            <a:pPr>
              <a:buFont typeface="Arial" pitchFamily="34" charset="0"/>
              <a:buChar char="•"/>
            </a:pPr>
            <a:r>
              <a:rPr lang="en-US" sz="2800" dirty="0" smtClean="0"/>
              <a:t>Feast Day June 15</a:t>
            </a:r>
          </a:p>
          <a:p>
            <a:pPr>
              <a:buFont typeface="Arial" pitchFamily="34" charset="0"/>
              <a:buChar char="•"/>
            </a:pPr>
            <a:r>
              <a:rPr lang="en-US" sz="2800" dirty="0" smtClean="0"/>
              <a:t>Patron Saint of Brewers and Bridgeport, Connecticut</a:t>
            </a:r>
          </a:p>
          <a:p>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image.slidesharecdn.com/lifeofstaugustine-120926110415-phpapp02/95/life-of-st-augustine-of-hippo-3-728.jpg?cb=1348657537"/>
          <p:cNvPicPr>
            <a:picLocks noChangeAspect="1" noChangeArrowheads="1"/>
          </p:cNvPicPr>
          <p:nvPr/>
        </p:nvPicPr>
        <p:blipFill>
          <a:blip r:embed="rId2" cstate="print"/>
          <a:srcRect/>
          <a:stretch>
            <a:fillRect/>
          </a:stretch>
        </p:blipFill>
        <p:spPr bwMode="auto">
          <a:xfrm>
            <a:off x="1501830" y="-16628"/>
            <a:ext cx="9188341" cy="689125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catholiclane.com/wp-content/uploads/Monica-icon.jpg"/>
          <p:cNvPicPr>
            <a:picLocks noChangeAspect="1" noChangeArrowheads="1"/>
          </p:cNvPicPr>
          <p:nvPr/>
        </p:nvPicPr>
        <p:blipFill>
          <a:blip r:embed="rId2" cstate="print"/>
          <a:srcRect/>
          <a:stretch>
            <a:fillRect/>
          </a:stretch>
        </p:blipFill>
        <p:spPr bwMode="auto">
          <a:xfrm>
            <a:off x="-13239" y="0"/>
            <a:ext cx="5628290" cy="6863768"/>
          </a:xfrm>
          <a:prstGeom prst="rect">
            <a:avLst/>
          </a:prstGeom>
          <a:noFill/>
        </p:spPr>
      </p:pic>
      <p:sp>
        <p:nvSpPr>
          <p:cNvPr id="4" name="TextBox 3"/>
          <p:cNvSpPr txBox="1"/>
          <p:nvPr/>
        </p:nvSpPr>
        <p:spPr>
          <a:xfrm>
            <a:off x="5801710" y="993228"/>
            <a:ext cx="6390290" cy="4588500"/>
          </a:xfrm>
          <a:prstGeom prst="rect">
            <a:avLst/>
          </a:prstGeom>
          <a:noFill/>
        </p:spPr>
        <p:txBody>
          <a:bodyPr wrap="square" rtlCol="0">
            <a:spAutoFit/>
          </a:bodyPr>
          <a:lstStyle/>
          <a:p>
            <a:pPr algn="ctr">
              <a:lnSpc>
                <a:spcPct val="200000"/>
              </a:lnSpc>
            </a:pPr>
            <a:r>
              <a:rPr lang="en-US" sz="3800" b="1" dirty="0" smtClean="0">
                <a:latin typeface="Segoe UI" pitchFamily="34" charset="0"/>
                <a:cs typeface="Segoe UI" pitchFamily="34" charset="0"/>
              </a:rPr>
              <a:t>322-387</a:t>
            </a:r>
          </a:p>
          <a:p>
            <a:pPr algn="ctr">
              <a:lnSpc>
                <a:spcPct val="200000"/>
              </a:lnSpc>
            </a:pPr>
            <a:r>
              <a:rPr lang="en-US" sz="3800" b="1" dirty="0" smtClean="0">
                <a:latin typeface="Segoe UI" pitchFamily="34" charset="0"/>
                <a:cs typeface="Segoe UI" pitchFamily="34" charset="0"/>
              </a:rPr>
              <a:t>Christian</a:t>
            </a:r>
          </a:p>
          <a:p>
            <a:pPr algn="ctr">
              <a:lnSpc>
                <a:spcPct val="200000"/>
              </a:lnSpc>
            </a:pPr>
            <a:r>
              <a:rPr lang="en-US" sz="3800" b="1" dirty="0" smtClean="0">
                <a:latin typeface="Segoe UI" pitchFamily="34" charset="0"/>
                <a:cs typeface="Segoe UI" pitchFamily="34" charset="0"/>
              </a:rPr>
              <a:t>Married to a pagan</a:t>
            </a:r>
          </a:p>
          <a:p>
            <a:pPr algn="ctr">
              <a:lnSpc>
                <a:spcPct val="200000"/>
              </a:lnSpc>
            </a:pPr>
            <a:r>
              <a:rPr lang="en-US" sz="3800" b="1" dirty="0" smtClean="0">
                <a:latin typeface="Segoe UI" pitchFamily="34" charset="0"/>
                <a:cs typeface="Segoe UI" pitchFamily="34" charset="0"/>
              </a:rPr>
              <a:t>Commemorated on May 4</a:t>
            </a:r>
            <a:endParaRPr lang="en-US" sz="3800" b="1" dirty="0">
              <a:latin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images.oca.org/icons/lg/December/1207ambrose-milan0010.jpg"/>
          <p:cNvPicPr>
            <a:picLocks noChangeAspect="1" noChangeArrowheads="1"/>
          </p:cNvPicPr>
          <p:nvPr/>
        </p:nvPicPr>
        <p:blipFill>
          <a:blip r:embed="rId2" cstate="print"/>
          <a:srcRect/>
          <a:stretch>
            <a:fillRect/>
          </a:stretch>
        </p:blipFill>
        <p:spPr bwMode="auto">
          <a:xfrm>
            <a:off x="3436883" y="0"/>
            <a:ext cx="5318234" cy="686370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952" y="189187"/>
            <a:ext cx="7583214" cy="6524863"/>
          </a:xfrm>
          <a:prstGeom prst="rect">
            <a:avLst/>
          </a:prstGeom>
          <a:noFill/>
        </p:spPr>
        <p:txBody>
          <a:bodyPr wrap="square" rtlCol="0">
            <a:spAutoFit/>
          </a:bodyPr>
          <a:lstStyle/>
          <a:p>
            <a:r>
              <a:rPr lang="en-US" sz="1900" dirty="0" smtClean="0">
                <a:latin typeface="Segoe UI" pitchFamily="34" charset="0"/>
                <a:cs typeface="Segoe UI" pitchFamily="34" charset="0"/>
              </a:rPr>
              <a:t>I </a:t>
            </a:r>
            <a:r>
              <a:rPr lang="en-US" sz="1900" dirty="0" smtClean="0">
                <a:latin typeface="Segoe UI" pitchFamily="34" charset="0"/>
                <a:cs typeface="Segoe UI" pitchFamily="34" charset="0"/>
              </a:rPr>
              <a:t>sent up these sorrowful cries,—“How long, how long? Tomorrow, and tomorrow? Why not now? Why is there not this hour an end to my uncleanness?” </a:t>
            </a:r>
            <a:r>
              <a:rPr lang="en-US" sz="1900" dirty="0" smtClean="0">
                <a:latin typeface="Segoe UI" pitchFamily="34" charset="0"/>
                <a:cs typeface="Segoe UI" pitchFamily="34" charset="0"/>
              </a:rPr>
              <a:t> </a:t>
            </a:r>
          </a:p>
          <a:p>
            <a:r>
              <a:rPr lang="en-US" sz="1900" dirty="0" smtClean="0">
                <a:latin typeface="Segoe UI" pitchFamily="34" charset="0"/>
                <a:cs typeface="Segoe UI" pitchFamily="34" charset="0"/>
              </a:rPr>
              <a:t>       I was saying these things and weeping in the most bitter contrition of my heart, when, lo, I heard the voice as of a boy or girl, I know not which, coming from a </a:t>
            </a:r>
            <a:r>
              <a:rPr lang="en-US" sz="1900" dirty="0" err="1" smtClean="0">
                <a:latin typeface="Segoe UI" pitchFamily="34" charset="0"/>
                <a:cs typeface="Segoe UI" pitchFamily="34" charset="0"/>
              </a:rPr>
              <a:t>neighbouring</a:t>
            </a:r>
            <a:r>
              <a:rPr lang="en-US" sz="1900" dirty="0" smtClean="0">
                <a:latin typeface="Segoe UI" pitchFamily="34" charset="0"/>
                <a:cs typeface="Segoe UI" pitchFamily="34" charset="0"/>
              </a:rPr>
              <a:t> house, chanting, and oft repeating, “Take up and read; take up and read.” Immediately my countenance was changed, and I began most earnestly to consider whether it was usual for children in any kind of game to sing such words; nor could I remember ever to have heard the like. So, restraining the torrent of my tears, I rose up, interpreting it no other way than as a command to me from Heaven to open the book, and to read the first  chapter </a:t>
            </a:r>
            <a:r>
              <a:rPr lang="en-US" sz="1900" dirty="0" smtClean="0">
                <a:latin typeface="Segoe UI" pitchFamily="34" charset="0"/>
                <a:cs typeface="Segoe UI" pitchFamily="34" charset="0"/>
              </a:rPr>
              <a:t>I should light upon</a:t>
            </a:r>
            <a:r>
              <a:rPr lang="en-US" sz="1900" dirty="0" smtClean="0">
                <a:latin typeface="Segoe UI" pitchFamily="34" charset="0"/>
                <a:cs typeface="Segoe UI" pitchFamily="34" charset="0"/>
              </a:rPr>
              <a:t>.</a:t>
            </a:r>
          </a:p>
          <a:p>
            <a:r>
              <a:rPr lang="en-US" sz="1900" dirty="0" smtClean="0">
                <a:latin typeface="Segoe UI" pitchFamily="34" charset="0"/>
                <a:cs typeface="Segoe UI" pitchFamily="34" charset="0"/>
              </a:rPr>
              <a:t>       I </a:t>
            </a:r>
            <a:r>
              <a:rPr lang="en-US" sz="1900" dirty="0" smtClean="0">
                <a:latin typeface="Segoe UI" pitchFamily="34" charset="0"/>
                <a:cs typeface="Segoe UI" pitchFamily="34" charset="0"/>
              </a:rPr>
              <a:t>returned to the place where </a:t>
            </a:r>
            <a:r>
              <a:rPr lang="en-US" sz="1900" dirty="0" err="1" smtClean="0">
                <a:latin typeface="Segoe UI" pitchFamily="34" charset="0"/>
                <a:cs typeface="Segoe UI" pitchFamily="34" charset="0"/>
              </a:rPr>
              <a:t>Alypius</a:t>
            </a:r>
            <a:r>
              <a:rPr lang="en-US" sz="1900" dirty="0" smtClean="0">
                <a:latin typeface="Segoe UI" pitchFamily="34" charset="0"/>
                <a:cs typeface="Segoe UI" pitchFamily="34" charset="0"/>
              </a:rPr>
              <a:t> was sitting; for there had I put down the volume of the apostles, when I rose thence. I grasped, opened, and in silence read that paragraph on which my eyes first fell,—“Not in rioting and drunkenness, not in chambering and wantonness, not in strife and envying; but put ye on the Lord Jesus Christ, and make not provision for the flesh, to </a:t>
            </a:r>
            <a:r>
              <a:rPr lang="en-US" sz="1900" dirty="0" err="1" smtClean="0">
                <a:latin typeface="Segoe UI" pitchFamily="34" charset="0"/>
                <a:cs typeface="Segoe UI" pitchFamily="34" charset="0"/>
              </a:rPr>
              <a:t>fulfil</a:t>
            </a:r>
            <a:r>
              <a:rPr lang="en-US" sz="1900" dirty="0" smtClean="0">
                <a:latin typeface="Segoe UI" pitchFamily="34" charset="0"/>
                <a:cs typeface="Segoe UI" pitchFamily="34" charset="0"/>
              </a:rPr>
              <a:t> the lusts thereof</a:t>
            </a:r>
            <a:r>
              <a:rPr lang="en-US" sz="1900" dirty="0" smtClean="0">
                <a:latin typeface="Segoe UI" pitchFamily="34" charset="0"/>
                <a:cs typeface="Segoe UI" pitchFamily="34" charset="0"/>
              </a:rPr>
              <a:t>.” </a:t>
            </a:r>
            <a:r>
              <a:rPr lang="en-US" sz="1900" dirty="0" smtClean="0">
                <a:latin typeface="Segoe UI" pitchFamily="34" charset="0"/>
                <a:cs typeface="Segoe UI" pitchFamily="34" charset="0"/>
              </a:rPr>
              <a:t>No further would I read, nor did I need; for instantly, as </a:t>
            </a:r>
            <a:r>
              <a:rPr lang="en-US" sz="1900" dirty="0" smtClean="0">
                <a:latin typeface="Segoe UI" pitchFamily="34" charset="0"/>
                <a:cs typeface="Segoe UI" pitchFamily="34" charset="0"/>
              </a:rPr>
              <a:t>the </a:t>
            </a:r>
            <a:r>
              <a:rPr lang="en-US" sz="1900" dirty="0" smtClean="0">
                <a:latin typeface="Segoe UI" pitchFamily="34" charset="0"/>
                <a:cs typeface="Segoe UI" pitchFamily="34" charset="0"/>
              </a:rPr>
              <a:t>sentence ended,—by a light, as it were, of security infused into my heart,—all the gloom of doubt vanished away.</a:t>
            </a:r>
            <a:endParaRPr lang="en-US" sz="1900" dirty="0">
              <a:latin typeface="Segoe UI" pitchFamily="34" charset="0"/>
              <a:cs typeface="Segoe UI" pitchFamily="34" charset="0"/>
            </a:endParaRPr>
          </a:p>
        </p:txBody>
      </p:sp>
      <p:pic>
        <p:nvPicPr>
          <p:cNvPr id="3" name="Picture 4" descr="http://palaeos.com/vertebrates/aves/images/Ostia.jpg"/>
          <p:cNvPicPr>
            <a:picLocks noChangeAspect="1" noChangeArrowheads="1"/>
          </p:cNvPicPr>
          <p:nvPr/>
        </p:nvPicPr>
        <p:blipFill>
          <a:blip r:embed="rId2" cstate="print"/>
          <a:srcRect/>
          <a:stretch>
            <a:fillRect/>
          </a:stretch>
        </p:blipFill>
        <p:spPr bwMode="auto">
          <a:xfrm>
            <a:off x="7793120" y="1353342"/>
            <a:ext cx="4143240" cy="388083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image.slidesharecdn.com/augustine-100608161649-phpapp01/95/augustine-5-728.jpg?cb=1276014618"/>
          <p:cNvPicPr>
            <a:picLocks noChangeAspect="1" noChangeArrowheads="1"/>
          </p:cNvPicPr>
          <p:nvPr/>
        </p:nvPicPr>
        <p:blipFill>
          <a:blip r:embed="rId2" cstate="print"/>
          <a:srcRect t="23382"/>
          <a:stretch>
            <a:fillRect/>
          </a:stretch>
        </p:blipFill>
        <p:spPr bwMode="auto">
          <a:xfrm>
            <a:off x="128752" y="0"/>
            <a:ext cx="11934497" cy="685800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7462" y="441434"/>
            <a:ext cx="4887310" cy="6001643"/>
          </a:xfrm>
          <a:prstGeom prst="rect">
            <a:avLst/>
          </a:prstGeom>
          <a:noFill/>
        </p:spPr>
        <p:txBody>
          <a:bodyPr wrap="square" rtlCol="0">
            <a:spAutoFit/>
          </a:bodyPr>
          <a:lstStyle/>
          <a:p>
            <a:pPr algn="ctr"/>
            <a:r>
              <a:rPr lang="en-US" sz="2400" b="1" dirty="0" smtClean="0">
                <a:latin typeface="Segoe UI" pitchFamily="34" charset="0"/>
                <a:cs typeface="Segoe UI" pitchFamily="34" charset="0"/>
              </a:rPr>
              <a:t>His Works - The list from NPNF</a:t>
            </a:r>
            <a:endParaRPr lang="en-US" sz="2400" dirty="0" smtClean="0">
              <a:latin typeface="Segoe UI" pitchFamily="34" charset="0"/>
              <a:cs typeface="Segoe UI" pitchFamily="34" charset="0"/>
            </a:endParaRPr>
          </a:p>
          <a:p>
            <a:pPr lvl="0"/>
            <a:r>
              <a:rPr lang="en-US" sz="2000" b="1" dirty="0" smtClean="0">
                <a:latin typeface="Segoe UI" pitchFamily="34" charset="0"/>
                <a:cs typeface="Segoe UI" pitchFamily="34" charset="0"/>
                <a:hlinkClick r:id="rId2"/>
              </a:rPr>
              <a:t>Volume I</a:t>
            </a:r>
            <a:r>
              <a:rPr lang="en-US" sz="2000" b="1" dirty="0" smtClean="0">
                <a:latin typeface="Segoe UI" pitchFamily="34" charset="0"/>
                <a:cs typeface="Segoe UI" pitchFamily="34" charset="0"/>
              </a:rPr>
              <a:t> - </a:t>
            </a:r>
            <a:r>
              <a:rPr lang="en-US" sz="2000" dirty="0" smtClean="0">
                <a:latin typeface="Segoe UI" pitchFamily="34" charset="0"/>
                <a:cs typeface="Segoe UI" pitchFamily="34" charset="0"/>
              </a:rPr>
              <a:t>Prolegomena: St. Augustine's </a:t>
            </a:r>
            <a:r>
              <a:rPr lang="en-US" sz="2000" dirty="0" smtClean="0">
                <a:latin typeface="Segoe UI" pitchFamily="34" charset="0"/>
                <a:cs typeface="Segoe UI" pitchFamily="34" charset="0"/>
              </a:rPr>
              <a:t>	Life </a:t>
            </a:r>
            <a:r>
              <a:rPr lang="en-US" sz="2000" dirty="0" smtClean="0">
                <a:latin typeface="Segoe UI" pitchFamily="34" charset="0"/>
                <a:cs typeface="Segoe UI" pitchFamily="34" charset="0"/>
              </a:rPr>
              <a:t>and </a:t>
            </a:r>
            <a:r>
              <a:rPr lang="en-US" sz="2000" dirty="0" smtClean="0">
                <a:latin typeface="Segoe UI" pitchFamily="34" charset="0"/>
                <a:cs typeface="Segoe UI" pitchFamily="34" charset="0"/>
              </a:rPr>
              <a:t>Work</a:t>
            </a:r>
            <a:r>
              <a:rPr lang="en-US" sz="2000" dirty="0" smtClean="0">
                <a:latin typeface="Segoe UI" pitchFamily="34" charset="0"/>
                <a:cs typeface="Segoe UI" pitchFamily="34" charset="0"/>
              </a:rPr>
              <a:t>, Confessions, </a:t>
            </a:r>
            <a:r>
              <a:rPr lang="en-US" sz="2000" dirty="0" smtClean="0">
                <a:latin typeface="Segoe UI" pitchFamily="34" charset="0"/>
                <a:cs typeface="Segoe UI" pitchFamily="34" charset="0"/>
              </a:rPr>
              <a:t>	Letters</a:t>
            </a:r>
            <a:endParaRPr lang="en-US" sz="2000" dirty="0" smtClean="0">
              <a:latin typeface="Segoe UI" pitchFamily="34" charset="0"/>
              <a:cs typeface="Segoe UI" pitchFamily="34" charset="0"/>
            </a:endParaRPr>
          </a:p>
          <a:p>
            <a:pPr lvl="0"/>
            <a:r>
              <a:rPr lang="en-US" sz="2000" b="1" dirty="0" smtClean="0">
                <a:latin typeface="Segoe UI" pitchFamily="34" charset="0"/>
                <a:cs typeface="Segoe UI" pitchFamily="34" charset="0"/>
                <a:hlinkClick r:id="rId3"/>
              </a:rPr>
              <a:t>Volume II</a:t>
            </a:r>
            <a:r>
              <a:rPr lang="en-US" sz="2000" b="1" dirty="0" smtClean="0">
                <a:latin typeface="Segoe UI" pitchFamily="34" charset="0"/>
                <a:cs typeface="Segoe UI" pitchFamily="34" charset="0"/>
              </a:rPr>
              <a:t> - </a:t>
            </a:r>
            <a:r>
              <a:rPr lang="en-US" sz="2000" dirty="0" smtClean="0">
                <a:latin typeface="Segoe UI" pitchFamily="34" charset="0"/>
                <a:cs typeface="Segoe UI" pitchFamily="34" charset="0"/>
              </a:rPr>
              <a:t>The City of God, On Christian </a:t>
            </a:r>
            <a:r>
              <a:rPr lang="en-US" sz="2000" dirty="0" smtClean="0">
                <a:latin typeface="Segoe UI" pitchFamily="34" charset="0"/>
                <a:cs typeface="Segoe UI" pitchFamily="34" charset="0"/>
              </a:rPr>
              <a:t>	Doctrine</a:t>
            </a:r>
            <a:endParaRPr lang="en-US" sz="2000" dirty="0" smtClean="0">
              <a:latin typeface="Segoe UI" pitchFamily="34" charset="0"/>
              <a:cs typeface="Segoe UI" pitchFamily="34" charset="0"/>
            </a:endParaRPr>
          </a:p>
          <a:p>
            <a:pPr lvl="0"/>
            <a:r>
              <a:rPr lang="en-US" sz="2000" b="1" dirty="0" smtClean="0">
                <a:latin typeface="Segoe UI" pitchFamily="34" charset="0"/>
                <a:cs typeface="Segoe UI" pitchFamily="34" charset="0"/>
                <a:hlinkClick r:id="rId4"/>
              </a:rPr>
              <a:t>Volume III</a:t>
            </a:r>
            <a:r>
              <a:rPr lang="en-US" sz="2000" b="1" dirty="0" smtClean="0">
                <a:latin typeface="Segoe UI" pitchFamily="34" charset="0"/>
                <a:cs typeface="Segoe UI" pitchFamily="34" charset="0"/>
              </a:rPr>
              <a:t> - </a:t>
            </a:r>
            <a:r>
              <a:rPr lang="en-US" sz="2000" dirty="0" smtClean="0">
                <a:latin typeface="Segoe UI" pitchFamily="34" charset="0"/>
                <a:cs typeface="Segoe UI" pitchFamily="34" charset="0"/>
              </a:rPr>
              <a:t>On the Holy Trinity, Doctrinal </a:t>
            </a:r>
            <a:r>
              <a:rPr lang="en-US" sz="2000" dirty="0" smtClean="0">
                <a:latin typeface="Segoe UI" pitchFamily="34" charset="0"/>
                <a:cs typeface="Segoe UI" pitchFamily="34" charset="0"/>
              </a:rPr>
              <a:t>	Treatises</a:t>
            </a:r>
            <a:r>
              <a:rPr lang="en-US" sz="2000" dirty="0" smtClean="0">
                <a:latin typeface="Segoe UI" pitchFamily="34" charset="0"/>
                <a:cs typeface="Segoe UI" pitchFamily="34" charset="0"/>
              </a:rPr>
              <a:t>, Moral Treatises</a:t>
            </a:r>
          </a:p>
          <a:p>
            <a:pPr lvl="0"/>
            <a:r>
              <a:rPr lang="en-US" sz="2000" b="1" dirty="0" smtClean="0">
                <a:latin typeface="Segoe UI" pitchFamily="34" charset="0"/>
                <a:cs typeface="Segoe UI" pitchFamily="34" charset="0"/>
                <a:hlinkClick r:id="rId5"/>
              </a:rPr>
              <a:t>Volume IV</a:t>
            </a:r>
            <a:r>
              <a:rPr lang="en-US" sz="2000" b="1" dirty="0" smtClean="0">
                <a:latin typeface="Segoe UI" pitchFamily="34" charset="0"/>
                <a:cs typeface="Segoe UI" pitchFamily="34" charset="0"/>
              </a:rPr>
              <a:t> - </a:t>
            </a:r>
            <a:r>
              <a:rPr lang="en-US" sz="2000" dirty="0" smtClean="0">
                <a:latin typeface="Segoe UI" pitchFamily="34" charset="0"/>
                <a:cs typeface="Segoe UI" pitchFamily="34" charset="0"/>
              </a:rPr>
              <a:t>The </a:t>
            </a:r>
            <a:r>
              <a:rPr lang="en-US" sz="2000" dirty="0" smtClean="0">
                <a:latin typeface="Segoe UI" pitchFamily="34" charset="0"/>
                <a:cs typeface="Segoe UI" pitchFamily="34" charset="0"/>
              </a:rPr>
              <a:t>Anti-Manichaean 	Writings</a:t>
            </a:r>
            <a:r>
              <a:rPr lang="en-US" sz="2000" dirty="0" smtClean="0">
                <a:latin typeface="Segoe UI" pitchFamily="34" charset="0"/>
                <a:cs typeface="Segoe UI" pitchFamily="34" charset="0"/>
              </a:rPr>
              <a:t>, </a:t>
            </a:r>
            <a:r>
              <a:rPr lang="en-US" sz="2000" dirty="0" smtClean="0">
                <a:latin typeface="Segoe UI" pitchFamily="34" charset="0"/>
                <a:cs typeface="Segoe UI" pitchFamily="34" charset="0"/>
              </a:rPr>
              <a:t>The Anti-</a:t>
            </a:r>
            <a:r>
              <a:rPr lang="en-US" sz="2000" dirty="0" err="1" smtClean="0">
                <a:latin typeface="Segoe UI" pitchFamily="34" charset="0"/>
                <a:cs typeface="Segoe UI" pitchFamily="34" charset="0"/>
              </a:rPr>
              <a:t>Donatist</a:t>
            </a:r>
            <a:r>
              <a:rPr lang="en-US" sz="2000" dirty="0" smtClean="0">
                <a:latin typeface="Segoe UI" pitchFamily="34" charset="0"/>
                <a:cs typeface="Segoe UI" pitchFamily="34" charset="0"/>
              </a:rPr>
              <a:t> 	Writings</a:t>
            </a:r>
            <a:endParaRPr lang="en-US" sz="2000" dirty="0" smtClean="0">
              <a:latin typeface="Segoe UI" pitchFamily="34" charset="0"/>
              <a:cs typeface="Segoe UI" pitchFamily="34" charset="0"/>
            </a:endParaRPr>
          </a:p>
          <a:p>
            <a:pPr lvl="0"/>
            <a:r>
              <a:rPr lang="en-US" sz="2000" b="1" dirty="0" smtClean="0">
                <a:latin typeface="Segoe UI" pitchFamily="34" charset="0"/>
                <a:cs typeface="Segoe UI" pitchFamily="34" charset="0"/>
                <a:hlinkClick r:id="rId6"/>
              </a:rPr>
              <a:t>Volume V</a:t>
            </a:r>
            <a:r>
              <a:rPr lang="en-US" sz="2000" b="1" dirty="0" smtClean="0">
                <a:latin typeface="Segoe UI" pitchFamily="34" charset="0"/>
                <a:cs typeface="Segoe UI" pitchFamily="34" charset="0"/>
              </a:rPr>
              <a:t> - </a:t>
            </a:r>
            <a:r>
              <a:rPr lang="en-US" sz="2000" dirty="0" smtClean="0">
                <a:latin typeface="Segoe UI" pitchFamily="34" charset="0"/>
                <a:cs typeface="Segoe UI" pitchFamily="34" charset="0"/>
              </a:rPr>
              <a:t>Anti-</a:t>
            </a:r>
            <a:r>
              <a:rPr lang="en-US" sz="2000" dirty="0" err="1" smtClean="0">
                <a:latin typeface="Segoe UI" pitchFamily="34" charset="0"/>
                <a:cs typeface="Segoe UI" pitchFamily="34" charset="0"/>
              </a:rPr>
              <a:t>Pelagian</a:t>
            </a:r>
            <a:r>
              <a:rPr lang="en-US" sz="2000" dirty="0" smtClean="0">
                <a:latin typeface="Segoe UI" pitchFamily="34" charset="0"/>
                <a:cs typeface="Segoe UI" pitchFamily="34" charset="0"/>
              </a:rPr>
              <a:t> Writings</a:t>
            </a:r>
          </a:p>
          <a:p>
            <a:pPr lvl="0"/>
            <a:r>
              <a:rPr lang="en-US" sz="2000" b="1" dirty="0" smtClean="0">
                <a:latin typeface="Segoe UI" pitchFamily="34" charset="0"/>
                <a:cs typeface="Segoe UI" pitchFamily="34" charset="0"/>
                <a:hlinkClick r:id="rId7"/>
              </a:rPr>
              <a:t>Volume VI</a:t>
            </a:r>
            <a:r>
              <a:rPr lang="en-US" sz="2000" b="1" dirty="0" smtClean="0">
                <a:latin typeface="Segoe UI" pitchFamily="34" charset="0"/>
                <a:cs typeface="Segoe UI" pitchFamily="34" charset="0"/>
              </a:rPr>
              <a:t> - </a:t>
            </a:r>
            <a:r>
              <a:rPr lang="en-US" sz="2000" dirty="0" smtClean="0">
                <a:latin typeface="Segoe UI" pitchFamily="34" charset="0"/>
                <a:cs typeface="Segoe UI" pitchFamily="34" charset="0"/>
              </a:rPr>
              <a:t>Sermon on the Mount, </a:t>
            </a:r>
            <a:r>
              <a:rPr lang="en-US" sz="2000" dirty="0" smtClean="0">
                <a:latin typeface="Segoe UI" pitchFamily="34" charset="0"/>
                <a:cs typeface="Segoe UI" pitchFamily="34" charset="0"/>
              </a:rPr>
              <a:t>	Harmony </a:t>
            </a:r>
            <a:r>
              <a:rPr lang="en-US" sz="2000" dirty="0" smtClean="0">
                <a:latin typeface="Segoe UI" pitchFamily="34" charset="0"/>
                <a:cs typeface="Segoe UI" pitchFamily="34" charset="0"/>
              </a:rPr>
              <a:t>of </a:t>
            </a:r>
            <a:r>
              <a:rPr lang="en-US" sz="2000" dirty="0" smtClean="0">
                <a:latin typeface="Segoe UI" pitchFamily="34" charset="0"/>
                <a:cs typeface="Segoe UI" pitchFamily="34" charset="0"/>
              </a:rPr>
              <a:t>the </a:t>
            </a:r>
            <a:r>
              <a:rPr lang="en-US" sz="2000" dirty="0" smtClean="0">
                <a:latin typeface="Segoe UI" pitchFamily="34" charset="0"/>
                <a:cs typeface="Segoe UI" pitchFamily="34" charset="0"/>
              </a:rPr>
              <a:t>Gospels, </a:t>
            </a:r>
            <a:r>
              <a:rPr lang="en-US" sz="2000" dirty="0" smtClean="0">
                <a:latin typeface="Segoe UI" pitchFamily="34" charset="0"/>
                <a:cs typeface="Segoe UI" pitchFamily="34" charset="0"/>
              </a:rPr>
              <a:t>	Homilies </a:t>
            </a:r>
            <a:r>
              <a:rPr lang="en-US" sz="2000" dirty="0" smtClean="0">
                <a:latin typeface="Segoe UI" pitchFamily="34" charset="0"/>
                <a:cs typeface="Segoe UI" pitchFamily="34" charset="0"/>
              </a:rPr>
              <a:t>on the Gospels</a:t>
            </a:r>
          </a:p>
          <a:p>
            <a:pPr lvl="0"/>
            <a:r>
              <a:rPr lang="en-US" sz="2000" b="1" dirty="0" smtClean="0">
                <a:latin typeface="Segoe UI" pitchFamily="34" charset="0"/>
                <a:cs typeface="Segoe UI" pitchFamily="34" charset="0"/>
                <a:hlinkClick r:id="rId8"/>
              </a:rPr>
              <a:t>Volume VII</a:t>
            </a:r>
            <a:r>
              <a:rPr lang="en-US" sz="2000" b="1" dirty="0" smtClean="0">
                <a:latin typeface="Segoe UI" pitchFamily="34" charset="0"/>
                <a:cs typeface="Segoe UI" pitchFamily="34" charset="0"/>
              </a:rPr>
              <a:t> - </a:t>
            </a:r>
            <a:r>
              <a:rPr lang="en-US" sz="2000" dirty="0" smtClean="0">
                <a:latin typeface="Segoe UI" pitchFamily="34" charset="0"/>
                <a:cs typeface="Segoe UI" pitchFamily="34" charset="0"/>
              </a:rPr>
              <a:t>Homilies on the Gospel of </a:t>
            </a:r>
            <a:r>
              <a:rPr lang="en-US" sz="2000" dirty="0" smtClean="0">
                <a:latin typeface="Segoe UI" pitchFamily="34" charset="0"/>
                <a:cs typeface="Segoe UI" pitchFamily="34" charset="0"/>
              </a:rPr>
              <a:t>	John</a:t>
            </a:r>
            <a:r>
              <a:rPr lang="en-US" sz="2000" dirty="0" smtClean="0">
                <a:latin typeface="Segoe UI" pitchFamily="34" charset="0"/>
                <a:cs typeface="Segoe UI" pitchFamily="34" charset="0"/>
              </a:rPr>
              <a:t>, </a:t>
            </a:r>
            <a:r>
              <a:rPr lang="en-US" sz="2000" dirty="0" smtClean="0">
                <a:latin typeface="Segoe UI" pitchFamily="34" charset="0"/>
                <a:cs typeface="Segoe UI" pitchFamily="34" charset="0"/>
              </a:rPr>
              <a:t>Homilies </a:t>
            </a:r>
            <a:r>
              <a:rPr lang="en-US" sz="2000" dirty="0" smtClean="0">
                <a:latin typeface="Segoe UI" pitchFamily="34" charset="0"/>
                <a:cs typeface="Segoe UI" pitchFamily="34" charset="0"/>
              </a:rPr>
              <a:t>on the First Epistle </a:t>
            </a:r>
            <a:r>
              <a:rPr lang="en-US" sz="2000" dirty="0" smtClean="0">
                <a:latin typeface="Segoe UI" pitchFamily="34" charset="0"/>
                <a:cs typeface="Segoe UI" pitchFamily="34" charset="0"/>
              </a:rPr>
              <a:t>	of </a:t>
            </a:r>
            <a:r>
              <a:rPr lang="en-US" sz="2000" dirty="0" smtClean="0">
                <a:latin typeface="Segoe UI" pitchFamily="34" charset="0"/>
                <a:cs typeface="Segoe UI" pitchFamily="34" charset="0"/>
              </a:rPr>
              <a:t>John</a:t>
            </a:r>
            <a:r>
              <a:rPr lang="en-US" sz="2000" dirty="0" smtClean="0">
                <a:latin typeface="Segoe UI" pitchFamily="34" charset="0"/>
                <a:cs typeface="Segoe UI" pitchFamily="34" charset="0"/>
              </a:rPr>
              <a:t>, Soliloquies</a:t>
            </a:r>
            <a:endParaRPr lang="en-US" sz="2000" dirty="0" smtClean="0">
              <a:latin typeface="Segoe UI" pitchFamily="34" charset="0"/>
              <a:cs typeface="Segoe UI" pitchFamily="34" charset="0"/>
            </a:endParaRPr>
          </a:p>
          <a:p>
            <a:r>
              <a:rPr lang="en-US" sz="2000" b="1" dirty="0" smtClean="0">
                <a:latin typeface="Segoe UI" pitchFamily="34" charset="0"/>
                <a:cs typeface="Segoe UI" pitchFamily="34" charset="0"/>
                <a:hlinkClick r:id="rId9"/>
              </a:rPr>
              <a:t>Volume VIII</a:t>
            </a:r>
            <a:r>
              <a:rPr lang="en-US" sz="2000" b="1" dirty="0" smtClean="0">
                <a:latin typeface="Segoe UI" pitchFamily="34" charset="0"/>
                <a:cs typeface="Segoe UI" pitchFamily="34" charset="0"/>
              </a:rPr>
              <a:t> - </a:t>
            </a:r>
            <a:r>
              <a:rPr lang="en-US" sz="2000" dirty="0" smtClean="0">
                <a:latin typeface="Segoe UI" pitchFamily="34" charset="0"/>
                <a:cs typeface="Segoe UI" pitchFamily="34" charset="0"/>
              </a:rPr>
              <a:t>Expositions on the Psalms</a:t>
            </a:r>
            <a:endParaRPr lang="en-US" sz="2000" dirty="0">
              <a:latin typeface="Segoe UI" pitchFamily="34" charset="0"/>
              <a:cs typeface="Segoe UI" pitchFamily="34" charset="0"/>
            </a:endParaRPr>
          </a:p>
        </p:txBody>
      </p:sp>
      <p:sp>
        <p:nvSpPr>
          <p:cNvPr id="3" name="TextBox 2"/>
          <p:cNvSpPr txBox="1"/>
          <p:nvPr/>
        </p:nvSpPr>
        <p:spPr>
          <a:xfrm>
            <a:off x="7362482" y="0"/>
            <a:ext cx="4309240" cy="7140416"/>
          </a:xfrm>
          <a:prstGeom prst="rect">
            <a:avLst/>
          </a:prstGeom>
          <a:noFill/>
        </p:spPr>
        <p:txBody>
          <a:bodyPr wrap="square" rtlCol="0">
            <a:spAutoFit/>
          </a:bodyPr>
          <a:lstStyle/>
          <a:p>
            <a:pPr algn="ctr"/>
            <a:endParaRPr lang="en-US" sz="800" b="1" dirty="0" smtClean="0">
              <a:latin typeface="Segoe UI" pitchFamily="34" charset="0"/>
              <a:cs typeface="Segoe UI" pitchFamily="34" charset="0"/>
            </a:endParaRPr>
          </a:p>
          <a:p>
            <a:pPr algn="ctr"/>
            <a:r>
              <a:rPr lang="en-US" b="1" dirty="0" smtClean="0">
                <a:latin typeface="Segoe UI" pitchFamily="34" charset="0"/>
                <a:cs typeface="Segoe UI" pitchFamily="34" charset="0"/>
              </a:rPr>
              <a:t>Enchiridion</a:t>
            </a:r>
          </a:p>
          <a:p>
            <a:pPr algn="ctr"/>
            <a:endParaRPr lang="en-US" sz="700" dirty="0" smtClean="0">
              <a:latin typeface="Segoe UI" pitchFamily="34" charset="0"/>
              <a:cs typeface="Segoe UI" pitchFamily="34" charset="0"/>
            </a:endParaRPr>
          </a:p>
          <a:p>
            <a:r>
              <a:rPr lang="en-US" dirty="0" smtClean="0">
                <a:latin typeface="Segoe UI" pitchFamily="34" charset="0"/>
                <a:cs typeface="Segoe UI" pitchFamily="34" charset="0"/>
              </a:rPr>
              <a:t>You </a:t>
            </a:r>
            <a:r>
              <a:rPr lang="en-US" dirty="0" smtClean="0">
                <a:latin typeface="Segoe UI" pitchFamily="34" charset="0"/>
                <a:cs typeface="Segoe UI" pitchFamily="34" charset="0"/>
              </a:rPr>
              <a:t>are anxious, you say, that I should write a sort of handbook for you, which you might always keep beside you, containing answers to the questions you put, </a:t>
            </a:r>
            <a:r>
              <a:rPr lang="en-US" i="1" dirty="0" smtClean="0">
                <a:latin typeface="Segoe UI" pitchFamily="34" charset="0"/>
                <a:cs typeface="Segoe UI" pitchFamily="34" charset="0"/>
              </a:rPr>
              <a:t>viz.</a:t>
            </a:r>
            <a:r>
              <a:rPr lang="en-US" dirty="0" smtClean="0">
                <a:latin typeface="Segoe UI" pitchFamily="34" charset="0"/>
                <a:cs typeface="Segoe UI" pitchFamily="34" charset="0"/>
              </a:rPr>
              <a:t>: what ought to be man's chief end in life; what he ought, in view of the various heresies, chiefly to avoid; to what extent religion is supported by reason; what there is in reason that lends no support to faith, when faith stands alone; what is the starting-point, what the goal, of religion; what is the sum of the whole body of doctrine; what is the sure and proper foundation of the catholic faith. Now, undoubtedly, you will know the answers to all these questions, if you know thoroughly the proper objects of faith, hope, and love. For these must be the chief, nay, the exclusive objects of pursuit in religion. He who speaks against these is either a total stranger to the name of Christ, or is a heretic.</a:t>
            </a:r>
          </a:p>
          <a:p>
            <a:endParaRPr lang="en-US" dirty="0">
              <a:latin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1490" y="1642371"/>
            <a:ext cx="6752896" cy="4708981"/>
          </a:xfrm>
          <a:prstGeom prst="rect">
            <a:avLst/>
          </a:prstGeom>
          <a:noFill/>
          <a:ln w="28575">
            <a:solidFill>
              <a:schemeClr val="tx1"/>
            </a:solidFill>
          </a:ln>
        </p:spPr>
        <p:txBody>
          <a:bodyPr wrap="square" rtlCol="0">
            <a:spAutoFit/>
          </a:bodyPr>
          <a:lstStyle/>
          <a:p>
            <a:r>
              <a:rPr lang="en-US" sz="2000" dirty="0" smtClean="0">
                <a:latin typeface="Segoe UI" pitchFamily="34" charset="0"/>
                <a:cs typeface="Segoe UI" pitchFamily="34" charset="0"/>
              </a:rPr>
              <a:t>I.1. Great art Thou, O Lord, and greatly to be praised; great is Thy power, and of Thy wisdom there is no </a:t>
            </a:r>
            <a:r>
              <a:rPr lang="en-US" sz="2000" dirty="0" err="1" smtClean="0">
                <a:latin typeface="Segoe UI" pitchFamily="34" charset="0"/>
                <a:cs typeface="Segoe UI" pitchFamily="34" charset="0"/>
              </a:rPr>
              <a:t>end.</a:t>
            </a:r>
            <a:r>
              <a:rPr lang="en-US" sz="2000" u="sng" baseline="30000" dirty="0" err="1" smtClean="0">
                <a:latin typeface="Segoe UI" pitchFamily="34" charset="0"/>
                <a:cs typeface="Segoe UI" pitchFamily="34" charset="0"/>
                <a:hlinkClick r:id="rId2"/>
              </a:rPr>
              <a:t>121</a:t>
            </a:r>
            <a:r>
              <a:rPr lang="en-US" sz="2000" dirty="0" smtClean="0">
                <a:latin typeface="Segoe UI" pitchFamily="34" charset="0"/>
                <a:cs typeface="Segoe UI" pitchFamily="34" charset="0"/>
              </a:rPr>
              <a:t> And man, being a part of Thy creation, desires to praise Thee, man, who bears about with him his mortality, the witness of his sin, even the witness that Thou “</a:t>
            </a:r>
            <a:r>
              <a:rPr lang="en-US" sz="2000" dirty="0" err="1" smtClean="0">
                <a:latin typeface="Segoe UI" pitchFamily="34" charset="0"/>
                <a:cs typeface="Segoe UI" pitchFamily="34" charset="0"/>
              </a:rPr>
              <a:t>resistest</a:t>
            </a:r>
            <a:r>
              <a:rPr lang="en-US" sz="2000" dirty="0" smtClean="0">
                <a:latin typeface="Segoe UI" pitchFamily="34" charset="0"/>
                <a:cs typeface="Segoe UI" pitchFamily="34" charset="0"/>
              </a:rPr>
              <a:t> the </a:t>
            </a:r>
            <a:r>
              <a:rPr lang="en-US" sz="2000" dirty="0" err="1" smtClean="0">
                <a:latin typeface="Segoe UI" pitchFamily="34" charset="0"/>
                <a:cs typeface="Segoe UI" pitchFamily="34" charset="0"/>
              </a:rPr>
              <a:t>proud,”</a:t>
            </a:r>
            <a:r>
              <a:rPr lang="en-US" sz="2000" u="sng" baseline="30000" dirty="0" err="1" smtClean="0">
                <a:latin typeface="Segoe UI" pitchFamily="34" charset="0"/>
                <a:cs typeface="Segoe UI" pitchFamily="34" charset="0"/>
                <a:hlinkClick r:id="rId2"/>
              </a:rPr>
              <a:t>122</a:t>
            </a:r>
            <a:r>
              <a:rPr lang="en-US" sz="2000" dirty="0" smtClean="0">
                <a:latin typeface="Segoe UI" pitchFamily="34" charset="0"/>
                <a:cs typeface="Segoe UI" pitchFamily="34" charset="0"/>
              </a:rPr>
              <a:t>—yet man, this part of Thy creation, desires to praise </a:t>
            </a:r>
            <a:r>
              <a:rPr lang="en-US" sz="2000" dirty="0" err="1" smtClean="0">
                <a:latin typeface="Segoe UI" pitchFamily="34" charset="0"/>
                <a:cs typeface="Segoe UI" pitchFamily="34" charset="0"/>
              </a:rPr>
              <a:t>Thee.</a:t>
            </a:r>
            <a:r>
              <a:rPr lang="en-US" sz="2000" u="sng" baseline="30000" dirty="0" err="1" smtClean="0">
                <a:latin typeface="Segoe UI" pitchFamily="34" charset="0"/>
                <a:cs typeface="Segoe UI" pitchFamily="34" charset="0"/>
                <a:hlinkClick r:id="rId2"/>
              </a:rPr>
              <a:t>123</a:t>
            </a:r>
            <a:r>
              <a:rPr lang="en-US" sz="2000" dirty="0" smtClean="0">
                <a:latin typeface="Segoe UI" pitchFamily="34" charset="0"/>
                <a:cs typeface="Segoe UI" pitchFamily="34" charset="0"/>
              </a:rPr>
              <a:t> Thou </a:t>
            </a:r>
            <a:r>
              <a:rPr lang="en-US" sz="2000" dirty="0" err="1" smtClean="0">
                <a:latin typeface="Segoe UI" pitchFamily="34" charset="0"/>
                <a:cs typeface="Segoe UI" pitchFamily="34" charset="0"/>
              </a:rPr>
              <a:t>movest</a:t>
            </a:r>
            <a:r>
              <a:rPr lang="en-US" sz="2000" dirty="0" smtClean="0">
                <a:latin typeface="Segoe UI" pitchFamily="34" charset="0"/>
                <a:cs typeface="Segoe UI" pitchFamily="34" charset="0"/>
              </a:rPr>
              <a:t> us to delight in praising Thee; for Thou hast formed us for Thyself, and our hearts are restless till they find rest in </a:t>
            </a:r>
            <a:r>
              <a:rPr lang="en-US" sz="2000" dirty="0" err="1" smtClean="0">
                <a:latin typeface="Segoe UI" pitchFamily="34" charset="0"/>
                <a:cs typeface="Segoe UI" pitchFamily="34" charset="0"/>
              </a:rPr>
              <a:t>Thee.</a:t>
            </a:r>
            <a:r>
              <a:rPr lang="en-US" sz="2000" u="sng" baseline="30000" dirty="0" err="1" smtClean="0">
                <a:latin typeface="Segoe UI" pitchFamily="34" charset="0"/>
                <a:cs typeface="Segoe UI" pitchFamily="34" charset="0"/>
                <a:hlinkClick r:id="rId2"/>
              </a:rPr>
              <a:t>124</a:t>
            </a:r>
            <a:r>
              <a:rPr lang="en-US" sz="2000" dirty="0" smtClean="0">
                <a:latin typeface="Segoe UI" pitchFamily="34" charset="0"/>
                <a:cs typeface="Segoe UI" pitchFamily="34" charset="0"/>
              </a:rPr>
              <a:t> Lord, teach me to know and understand which of these should be first, to call on Thee, or to praise Thee; and likewise to know Thee, or to call upon Thee. But who is there that calls upon Thee without knowing Thee? For he that knows Thee not may call upon Thee as other than Thou art. Or perhaps we call on Thee that we may know Thee.</a:t>
            </a:r>
            <a:endParaRPr lang="en-US" sz="2000" dirty="0">
              <a:latin typeface="Segoe UI" pitchFamily="34" charset="0"/>
              <a:cs typeface="Segoe UI" pitchFamily="34" charset="0"/>
            </a:endParaRPr>
          </a:p>
        </p:txBody>
      </p:sp>
      <p:sp>
        <p:nvSpPr>
          <p:cNvPr id="3" name="TextBox 2"/>
          <p:cNvSpPr txBox="1"/>
          <p:nvPr/>
        </p:nvSpPr>
        <p:spPr>
          <a:xfrm>
            <a:off x="1387366" y="283779"/>
            <a:ext cx="9475075" cy="1015663"/>
          </a:xfrm>
          <a:prstGeom prst="rect">
            <a:avLst/>
          </a:prstGeom>
          <a:noFill/>
        </p:spPr>
        <p:txBody>
          <a:bodyPr wrap="square" rtlCol="0">
            <a:spAutoFit/>
          </a:bodyPr>
          <a:lstStyle/>
          <a:p>
            <a:pPr algn="ctr"/>
            <a:r>
              <a:rPr lang="en-US" sz="6000" b="1" dirty="0" smtClean="0">
                <a:latin typeface="Segoe UI" pitchFamily="34" charset="0"/>
                <a:cs typeface="Segoe UI" pitchFamily="34" charset="0"/>
              </a:rPr>
              <a:t>Created to Rest in God</a:t>
            </a:r>
            <a:endParaRPr lang="en-US" sz="6000" b="1" dirty="0">
              <a:latin typeface="Segoe UI" pitchFamily="34" charset="0"/>
              <a:cs typeface="Segoe UI" pitchFamily="34" charset="0"/>
            </a:endParaRPr>
          </a:p>
        </p:txBody>
      </p:sp>
      <p:pic>
        <p:nvPicPr>
          <p:cNvPr id="31746" name="Picture 2" descr="http://900igr.net/datai/istorija/Filosofija-istorii/0008-004-Avgustin-Blazhennyj-Avrelij-Avgustin-354-430.png"/>
          <p:cNvPicPr>
            <a:picLocks noChangeAspect="1" noChangeArrowheads="1"/>
          </p:cNvPicPr>
          <p:nvPr/>
        </p:nvPicPr>
        <p:blipFill>
          <a:blip r:embed="rId3" cstate="print"/>
          <a:srcRect/>
          <a:stretch>
            <a:fillRect/>
          </a:stretch>
        </p:blipFill>
        <p:spPr bwMode="auto">
          <a:xfrm>
            <a:off x="8069870" y="1873640"/>
            <a:ext cx="3295650" cy="408622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325</TotalTime>
  <Words>878</Words>
  <Application>Microsoft Office PowerPoint</Application>
  <PresentationFormat>Custom</PresentationFormat>
  <Paragraphs>67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Know Your Faith IV: The Fathers of the Church</vt:lpstr>
      <vt:lpstr>St Augustine of Hippo</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 James Worthington</dc:creator>
  <cp:lastModifiedBy>adelphotheos</cp:lastModifiedBy>
  <cp:revision>12</cp:revision>
  <dcterms:created xsi:type="dcterms:W3CDTF">2015-09-22T18:56:02Z</dcterms:created>
  <dcterms:modified xsi:type="dcterms:W3CDTF">2015-11-03T19:27:57Z</dcterms:modified>
</cp:coreProperties>
</file>