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60" d="100"/>
          <a:sy n="60" d="100"/>
        </p:scale>
        <p:origin x="-948" y="-28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1F8D45-38FD-46E9-BBDB-6F33F3368FBF}"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123825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F8D45-38FD-46E9-BBDB-6F33F3368FBF}"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31696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F8D45-38FD-46E9-BBDB-6F33F3368FBF}"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149596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F8D45-38FD-46E9-BBDB-6F33F3368FBF}"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169216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1F8D45-38FD-46E9-BBDB-6F33F3368FBF}"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344743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1F8D45-38FD-46E9-BBDB-6F33F3368FBF}"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86433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1F8D45-38FD-46E9-BBDB-6F33F3368FBF}" type="datetimeFigureOut">
              <a:rPr lang="en-US" smtClean="0"/>
              <a:pPr/>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33170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1F8D45-38FD-46E9-BBDB-6F33F3368FBF}"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126759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F8D45-38FD-46E9-BBDB-6F33F3368FBF}"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355037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F8D45-38FD-46E9-BBDB-6F33F3368FBF}"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160342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F8D45-38FD-46E9-BBDB-6F33F3368FBF}"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235122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F8D45-38FD-46E9-BBDB-6F33F3368FBF}" type="datetimeFigureOut">
              <a:rPr lang="en-US" smtClean="0"/>
              <a:pPr/>
              <a:t>12/1/2015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9C8AE-86CF-4031-834D-2A0C385EAE4F}" type="slidenum">
              <a:rPr lang="en-US" smtClean="0"/>
              <a:pPr/>
              <a:t>‹#›</a:t>
            </a:fld>
            <a:endParaRPr lang="en-US"/>
          </a:p>
        </p:txBody>
      </p:sp>
    </p:spTree>
    <p:extLst>
      <p:ext uri="{BB962C8B-B14F-4D97-AF65-F5344CB8AC3E}">
        <p14:creationId xmlns:p14="http://schemas.microsoft.com/office/powerpoint/2010/main" xmlns="" val="72045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22363"/>
            <a:ext cx="9601200" cy="2387600"/>
          </a:xfrm>
        </p:spPr>
        <p:txBody>
          <a:bodyPr>
            <a:noAutofit/>
          </a:bodyPr>
          <a:lstStyle/>
          <a:p>
            <a:r>
              <a:rPr lang="en-US" sz="7200" b="1" dirty="0" smtClean="0">
                <a:solidFill>
                  <a:srgbClr val="C00000"/>
                </a:solidFill>
              </a:rPr>
              <a:t>Know Your Faith IV:</a:t>
            </a:r>
            <a:br>
              <a:rPr lang="en-US" sz="7200" b="1" dirty="0" smtClean="0">
                <a:solidFill>
                  <a:srgbClr val="C00000"/>
                </a:solidFill>
              </a:rPr>
            </a:br>
            <a:r>
              <a:rPr lang="en-US" sz="7200" b="1" dirty="0" smtClean="0">
                <a:solidFill>
                  <a:srgbClr val="C00000"/>
                </a:solidFill>
              </a:rPr>
              <a:t>The Fathers of the Church</a:t>
            </a:r>
            <a:endParaRPr lang="en-US" sz="7200" b="1" dirty="0">
              <a:solidFill>
                <a:srgbClr val="C00000"/>
              </a:solidFill>
            </a:endParaRPr>
          </a:p>
        </p:txBody>
      </p:sp>
      <p:sp>
        <p:nvSpPr>
          <p:cNvPr id="3" name="Subtitle 2"/>
          <p:cNvSpPr>
            <a:spLocks noGrp="1"/>
          </p:cNvSpPr>
          <p:nvPr>
            <p:ph type="subTitle" idx="1"/>
          </p:nvPr>
        </p:nvSpPr>
        <p:spPr>
          <a:xfrm>
            <a:off x="1524000" y="4362065"/>
            <a:ext cx="9144000" cy="1655762"/>
          </a:xfrm>
        </p:spPr>
        <p:txBody>
          <a:bodyPr>
            <a:normAutofit/>
          </a:bodyPr>
          <a:lstStyle/>
          <a:p>
            <a:r>
              <a:rPr lang="en-US" sz="4000" dirty="0" smtClean="0"/>
              <a:t>Lesson </a:t>
            </a:r>
            <a:r>
              <a:rPr lang="en-US" sz="4000" dirty="0" smtClean="0"/>
              <a:t>7:  St Athanasius the Great, </a:t>
            </a:r>
          </a:p>
          <a:p>
            <a:r>
              <a:rPr lang="en-US" sz="4000" dirty="0" smtClean="0"/>
              <a:t>Bishop of Alexandria</a:t>
            </a:r>
            <a:endParaRPr lang="en-US" sz="4000" dirty="0" smtClean="0"/>
          </a:p>
        </p:txBody>
      </p:sp>
    </p:spTree>
    <p:extLst>
      <p:ext uri="{BB962C8B-B14F-4D97-AF65-F5344CB8AC3E}">
        <p14:creationId xmlns:p14="http://schemas.microsoft.com/office/powerpoint/2010/main" xmlns="" val="2672298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352"/>
            <a:ext cx="6353503" cy="1016876"/>
          </a:xfrm>
        </p:spPr>
        <p:txBody>
          <a:bodyPr/>
          <a:lstStyle/>
          <a:p>
            <a:pPr algn="ctr"/>
            <a:r>
              <a:rPr lang="en-US" b="1" dirty="0" smtClean="0"/>
              <a:t>St Athanasius the Great, </a:t>
            </a:r>
            <a:br>
              <a:rPr lang="en-US" b="1" dirty="0" smtClean="0"/>
            </a:br>
            <a:r>
              <a:rPr lang="en-US" b="1" dirty="0" smtClean="0"/>
              <a:t>Bishop of Alexandria</a:t>
            </a:r>
            <a:endParaRPr lang="en-US" b="1" dirty="0"/>
          </a:p>
        </p:txBody>
      </p:sp>
      <p:sp>
        <p:nvSpPr>
          <p:cNvPr id="4" name="Text Placeholder 3"/>
          <p:cNvSpPr>
            <a:spLocks noGrp="1"/>
          </p:cNvSpPr>
          <p:nvPr>
            <p:ph type="body" sz="half" idx="2"/>
          </p:nvPr>
        </p:nvSpPr>
        <p:spPr>
          <a:xfrm>
            <a:off x="1186640" y="1489824"/>
            <a:ext cx="3932237" cy="1363717"/>
          </a:xfrm>
        </p:spPr>
        <p:txBody>
          <a:bodyPr>
            <a:normAutofit fontScale="85000" lnSpcReduction="20000"/>
          </a:bodyPr>
          <a:lstStyle/>
          <a:p>
            <a:pPr algn="ctr"/>
            <a:r>
              <a:rPr lang="en-US" dirty="0" smtClean="0"/>
              <a:t>298-373</a:t>
            </a:r>
          </a:p>
          <a:p>
            <a:pPr algn="ctr"/>
            <a:r>
              <a:rPr lang="en-US" dirty="0" smtClean="0"/>
              <a:t>Present at </a:t>
            </a:r>
            <a:r>
              <a:rPr lang="en-US" dirty="0" err="1" smtClean="0"/>
              <a:t>Nicea</a:t>
            </a:r>
            <a:endParaRPr lang="en-US" dirty="0" smtClean="0"/>
          </a:p>
          <a:p>
            <a:pPr algn="ctr"/>
            <a:r>
              <a:rPr lang="en-US" dirty="0" smtClean="0"/>
              <a:t>Prolific Writer</a:t>
            </a:r>
          </a:p>
          <a:p>
            <a:pPr algn="ctr"/>
            <a:r>
              <a:rPr lang="en-US" dirty="0" smtClean="0"/>
              <a:t>Defender of the Faith</a:t>
            </a:r>
          </a:p>
          <a:p>
            <a:pPr algn="ctr"/>
            <a:r>
              <a:rPr lang="en-US" dirty="0" smtClean="0"/>
              <a:t>Endured Many Unjust Punishment</a:t>
            </a:r>
            <a:endParaRPr lang="en-US" dirty="0"/>
          </a:p>
        </p:txBody>
      </p:sp>
      <p:pic>
        <p:nvPicPr>
          <p:cNvPr id="7" name="Picture 6" descr="http://images.oca.org/icons/sm/May/0502athanasius-great.jpg"/>
          <p:cNvPicPr>
            <a:picLocks noChangeAspect="1"/>
          </p:cNvPicPr>
          <p:nvPr/>
        </p:nvPicPr>
        <p:blipFill>
          <a:blip r:embed="rId2" cstate="print"/>
          <a:srcRect/>
          <a:stretch>
            <a:fillRect/>
          </a:stretch>
        </p:blipFill>
        <p:spPr bwMode="auto">
          <a:xfrm>
            <a:off x="6353503" y="-1"/>
            <a:ext cx="5838497" cy="6886709"/>
          </a:xfrm>
          <a:prstGeom prst="rect">
            <a:avLst/>
          </a:prstGeom>
          <a:noFill/>
          <a:ln w="9525">
            <a:noFill/>
            <a:miter lim="800000"/>
            <a:headEnd/>
            <a:tailEnd/>
          </a:ln>
        </p:spPr>
      </p:pic>
      <p:pic>
        <p:nvPicPr>
          <p:cNvPr id="1026" name="Picture 2" descr="https://upload.wikimedia.org/wikipedia/commons/b/bc/1800_Wilkinson_Map_of_the_4_Eastern_Churches_rectified.jpg"/>
          <p:cNvPicPr>
            <a:picLocks noChangeAspect="1" noChangeArrowheads="1"/>
          </p:cNvPicPr>
          <p:nvPr/>
        </p:nvPicPr>
        <p:blipFill>
          <a:blip r:embed="rId3" cstate="print"/>
          <a:srcRect/>
          <a:stretch>
            <a:fillRect/>
          </a:stretch>
        </p:blipFill>
        <p:spPr bwMode="auto">
          <a:xfrm>
            <a:off x="1147429" y="3310758"/>
            <a:ext cx="4141791" cy="32320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www.brycerich.net/images/stories/partriarchs-map.jpg"/>
          <p:cNvPicPr>
            <a:picLocks noChangeAspect="1" noChangeArrowheads="1"/>
          </p:cNvPicPr>
          <p:nvPr/>
        </p:nvPicPr>
        <p:blipFill>
          <a:blip r:embed="rId2" cstate="print"/>
          <a:srcRect/>
          <a:stretch>
            <a:fillRect/>
          </a:stretch>
        </p:blipFill>
        <p:spPr bwMode="auto">
          <a:xfrm>
            <a:off x="0" y="-274320"/>
            <a:ext cx="12192000" cy="71323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320" y="1965960"/>
            <a:ext cx="2926080" cy="2585323"/>
          </a:xfrm>
          <a:prstGeom prst="rect">
            <a:avLst/>
          </a:prstGeom>
          <a:noFill/>
        </p:spPr>
        <p:txBody>
          <a:bodyPr wrap="square" rtlCol="0">
            <a:spAutoFit/>
          </a:bodyPr>
          <a:lstStyle/>
          <a:p>
            <a:r>
              <a:rPr lang="en-US" b="1" dirty="0" err="1" smtClean="0"/>
              <a:t>Arianism</a:t>
            </a:r>
            <a:r>
              <a:rPr lang="en-US" b="1" dirty="0" smtClean="0"/>
              <a:t>:</a:t>
            </a:r>
            <a:r>
              <a:rPr lang="en-US" dirty="0" smtClean="0"/>
              <a:t>  </a:t>
            </a:r>
            <a:r>
              <a:rPr lang="en-US" dirty="0" smtClean="0"/>
              <a:t>Denial of the true divinity of Jesus Christ taking various specific forms, but all agreed that Jesus Christ was created by the Father, that he had a beginning in time, and that the title "Son of God" was a courtesy one.[10] </a:t>
            </a:r>
            <a:endParaRPr lang="en-US" dirty="0" smtClean="0"/>
          </a:p>
          <a:p>
            <a:endParaRPr lang="en-US" dirty="0"/>
          </a:p>
        </p:txBody>
      </p:sp>
      <p:sp>
        <p:nvSpPr>
          <p:cNvPr id="3" name="TextBox 2"/>
          <p:cNvSpPr txBox="1"/>
          <p:nvPr/>
        </p:nvSpPr>
        <p:spPr>
          <a:xfrm>
            <a:off x="8859160" y="1920240"/>
            <a:ext cx="3017520" cy="1200329"/>
          </a:xfrm>
          <a:prstGeom prst="rect">
            <a:avLst/>
          </a:prstGeom>
          <a:noFill/>
        </p:spPr>
        <p:txBody>
          <a:bodyPr wrap="square" rtlCol="0">
            <a:spAutoFit/>
          </a:bodyPr>
          <a:lstStyle/>
          <a:p>
            <a:r>
              <a:rPr lang="en-US" b="1" dirty="0" smtClean="0"/>
              <a:t>Orthodox Position: </a:t>
            </a:r>
            <a:r>
              <a:rPr lang="en-US" dirty="0" err="1" smtClean="0"/>
              <a:t>Homoousius</a:t>
            </a:r>
            <a:r>
              <a:rPr lang="en-US" dirty="0" smtClean="0"/>
              <a:t>, Christ is of one substance as the Father</a:t>
            </a:r>
          </a:p>
          <a:p>
            <a:endParaRPr lang="en-US" dirty="0"/>
          </a:p>
        </p:txBody>
      </p:sp>
      <p:pic>
        <p:nvPicPr>
          <p:cNvPr id="16386" name="Picture 2" descr="https://bible.org/assets/pagegrapics/trinity-1.gif"/>
          <p:cNvPicPr>
            <a:picLocks noChangeAspect="1" noChangeArrowheads="1"/>
          </p:cNvPicPr>
          <p:nvPr/>
        </p:nvPicPr>
        <p:blipFill>
          <a:blip r:embed="rId2" cstate="print"/>
          <a:srcRect/>
          <a:stretch>
            <a:fillRect/>
          </a:stretch>
        </p:blipFill>
        <p:spPr bwMode="auto">
          <a:xfrm>
            <a:off x="4478392" y="3622783"/>
            <a:ext cx="3235216" cy="3235217"/>
          </a:xfrm>
          <a:prstGeom prst="rect">
            <a:avLst/>
          </a:prstGeom>
          <a:noFill/>
        </p:spPr>
      </p:pic>
      <p:pic>
        <p:nvPicPr>
          <p:cNvPr id="16388" name="Picture 4" descr="http://www.bridgebuilding.com/images/nmhotx.jpg"/>
          <p:cNvPicPr>
            <a:picLocks noChangeAspect="1" noChangeArrowheads="1"/>
          </p:cNvPicPr>
          <p:nvPr/>
        </p:nvPicPr>
        <p:blipFill>
          <a:blip r:embed="rId3" cstate="print"/>
          <a:srcRect/>
          <a:stretch>
            <a:fillRect/>
          </a:stretch>
        </p:blipFill>
        <p:spPr bwMode="auto">
          <a:xfrm>
            <a:off x="4573250" y="0"/>
            <a:ext cx="3045500" cy="361030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334"/>
            <a:ext cx="10515600" cy="792054"/>
          </a:xfrm>
        </p:spPr>
        <p:txBody>
          <a:bodyPr/>
          <a:lstStyle/>
          <a:p>
            <a:pPr algn="ctr"/>
            <a:r>
              <a:rPr lang="en-US" dirty="0" smtClean="0"/>
              <a:t>Diptychs of the Orthodox Patriarchates</a:t>
            </a:r>
            <a:endParaRPr lang="en-US" dirty="0"/>
          </a:p>
        </p:txBody>
      </p:sp>
      <p:sp>
        <p:nvSpPr>
          <p:cNvPr id="3" name="Content Placeholder 2"/>
          <p:cNvSpPr>
            <a:spLocks noGrp="1"/>
          </p:cNvSpPr>
          <p:nvPr>
            <p:ph idx="1"/>
          </p:nvPr>
        </p:nvSpPr>
        <p:spPr>
          <a:xfrm>
            <a:off x="278524" y="819807"/>
            <a:ext cx="11634952" cy="6038193"/>
          </a:xfrm>
        </p:spPr>
        <p:txBody>
          <a:bodyPr>
            <a:normAutofit fontScale="70000" lnSpcReduction="20000"/>
          </a:bodyPr>
          <a:lstStyle/>
          <a:p>
            <a:r>
              <a:rPr lang="en-US" dirty="0" smtClean="0"/>
              <a:t>To His All Holiness, </a:t>
            </a:r>
            <a:r>
              <a:rPr lang="en-US" b="1" dirty="0" smtClean="0"/>
              <a:t>BARTHOLOMEW, </a:t>
            </a:r>
            <a:r>
              <a:rPr lang="en-US" dirty="0" smtClean="0"/>
              <a:t>Archbishop of Constantinople, New Rome and Ecumenical Patriarch: </a:t>
            </a:r>
            <a:r>
              <a:rPr lang="en-US" b="1" dirty="0" smtClean="0"/>
              <a:t>Many Years!</a:t>
            </a:r>
            <a:endParaRPr lang="en-US" dirty="0" smtClean="0"/>
          </a:p>
          <a:p>
            <a:r>
              <a:rPr lang="en-US" dirty="0" smtClean="0"/>
              <a:t>To His Beatitude, </a:t>
            </a:r>
            <a:r>
              <a:rPr lang="en-US" b="1" dirty="0" smtClean="0"/>
              <a:t>THEODOROS, </a:t>
            </a:r>
            <a:r>
              <a:rPr lang="en-US" dirty="0" smtClean="0"/>
              <a:t>Pope and Patriarch of Alexandria and All Africa: </a:t>
            </a:r>
            <a:r>
              <a:rPr lang="en-US" b="1" dirty="0" smtClean="0"/>
              <a:t>Many </a:t>
            </a:r>
            <a:r>
              <a:rPr lang="en-US" dirty="0" smtClean="0"/>
              <a:t>Years!</a:t>
            </a:r>
          </a:p>
          <a:p>
            <a:r>
              <a:rPr lang="en-US" dirty="0" smtClean="0"/>
              <a:t>To His Beatitude, </a:t>
            </a:r>
            <a:r>
              <a:rPr lang="en-US" b="1" dirty="0" smtClean="0"/>
              <a:t>JOHN, </a:t>
            </a:r>
            <a:r>
              <a:rPr lang="en-US" dirty="0" smtClean="0"/>
              <a:t>Patriarch of Antioch and All the East: </a:t>
            </a:r>
            <a:r>
              <a:rPr lang="en-US" b="1" dirty="0" smtClean="0"/>
              <a:t>Many Years! </a:t>
            </a:r>
            <a:endParaRPr lang="en-US" dirty="0" smtClean="0"/>
          </a:p>
          <a:p>
            <a:r>
              <a:rPr lang="en-US" dirty="0" smtClean="0"/>
              <a:t>To His Beatitude, </a:t>
            </a:r>
            <a:r>
              <a:rPr lang="en-US" b="1" dirty="0" smtClean="0"/>
              <a:t>THEOPHILUS, </a:t>
            </a:r>
            <a:r>
              <a:rPr lang="en-US" dirty="0" smtClean="0"/>
              <a:t>Patriarch of the Holy City of Jerusalem and All Palestine: </a:t>
            </a:r>
            <a:r>
              <a:rPr lang="en-US" b="1" dirty="0" smtClean="0"/>
              <a:t>Many Years! </a:t>
            </a:r>
            <a:endParaRPr lang="en-US" dirty="0" smtClean="0"/>
          </a:p>
          <a:p>
            <a:r>
              <a:rPr lang="en-US" dirty="0" smtClean="0"/>
              <a:t>To His Holiness, </a:t>
            </a:r>
            <a:r>
              <a:rPr lang="en-US" b="1" dirty="0" smtClean="0"/>
              <a:t>KIRILL, </a:t>
            </a:r>
            <a:r>
              <a:rPr lang="en-US" dirty="0" smtClean="0"/>
              <a:t>Patriarch of Moscow and All Russia: </a:t>
            </a:r>
            <a:r>
              <a:rPr lang="en-US" b="1" dirty="0" smtClean="0"/>
              <a:t>Many Years! </a:t>
            </a:r>
            <a:endParaRPr lang="en-US" dirty="0" smtClean="0"/>
          </a:p>
          <a:p>
            <a:r>
              <a:rPr lang="en-US" dirty="0" smtClean="0"/>
              <a:t>To His Holiness, </a:t>
            </a:r>
            <a:r>
              <a:rPr lang="en-US" b="1" dirty="0" smtClean="0"/>
              <a:t>ILIA, </a:t>
            </a:r>
            <a:r>
              <a:rPr lang="en-US" dirty="0" err="1" smtClean="0"/>
              <a:t>Catholicos</a:t>
            </a:r>
            <a:r>
              <a:rPr lang="en-US" dirty="0" smtClean="0"/>
              <a:t> and Patriarch of All Georgia: </a:t>
            </a:r>
            <a:r>
              <a:rPr lang="en-US" b="1" dirty="0" smtClean="0"/>
              <a:t>Many Years! </a:t>
            </a:r>
            <a:endParaRPr lang="en-US" dirty="0" smtClean="0"/>
          </a:p>
          <a:p>
            <a:r>
              <a:rPr lang="en-US" dirty="0" smtClean="0"/>
              <a:t>To His Holiness, </a:t>
            </a:r>
            <a:r>
              <a:rPr lang="en-US" b="1" dirty="0" smtClean="0"/>
              <a:t>IRINEJ, </a:t>
            </a:r>
            <a:r>
              <a:rPr lang="en-US" dirty="0" smtClean="0"/>
              <a:t>Patriarch of Serbia: </a:t>
            </a:r>
            <a:r>
              <a:rPr lang="en-US" b="1" dirty="0" smtClean="0"/>
              <a:t>Many Years!</a:t>
            </a:r>
            <a:endParaRPr lang="en-US" dirty="0" smtClean="0"/>
          </a:p>
          <a:p>
            <a:r>
              <a:rPr lang="en-US" dirty="0" smtClean="0"/>
              <a:t>To His Beatitude, </a:t>
            </a:r>
            <a:r>
              <a:rPr lang="en-US" b="1" dirty="0" smtClean="0"/>
              <a:t>DANIEL, </a:t>
            </a:r>
            <a:r>
              <a:rPr lang="en-US" dirty="0" smtClean="0"/>
              <a:t>Patriarch of Romania: </a:t>
            </a:r>
            <a:r>
              <a:rPr lang="en-US" b="1" dirty="0" smtClean="0"/>
              <a:t>Many Years! </a:t>
            </a:r>
            <a:endParaRPr lang="en-US" dirty="0" smtClean="0"/>
          </a:p>
          <a:p>
            <a:r>
              <a:rPr lang="en-US" dirty="0" smtClean="0"/>
              <a:t>To His Holiness, </a:t>
            </a:r>
            <a:r>
              <a:rPr lang="en-US" b="1" dirty="0" smtClean="0"/>
              <a:t>NEOFIT, </a:t>
            </a:r>
            <a:r>
              <a:rPr lang="en-US" dirty="0" smtClean="0"/>
              <a:t>Patriarch of Bulgaria: </a:t>
            </a:r>
            <a:r>
              <a:rPr lang="en-US" b="1" dirty="0" smtClean="0"/>
              <a:t>Many Years!</a:t>
            </a:r>
            <a:endParaRPr lang="en-US" dirty="0" smtClean="0"/>
          </a:p>
          <a:p>
            <a:r>
              <a:rPr lang="en-US" dirty="0" smtClean="0"/>
              <a:t>To His Beatitude, </a:t>
            </a:r>
            <a:r>
              <a:rPr lang="en-US" b="1" dirty="0" smtClean="0"/>
              <a:t>CHRYSOSTOMOS, </a:t>
            </a:r>
            <a:r>
              <a:rPr lang="en-US" dirty="0" smtClean="0"/>
              <a:t>Archbishop of New </a:t>
            </a:r>
            <a:r>
              <a:rPr lang="en-US" dirty="0" err="1" smtClean="0"/>
              <a:t>Justiniana</a:t>
            </a:r>
            <a:r>
              <a:rPr lang="en-US" dirty="0" smtClean="0"/>
              <a:t> and All Cyprus: Many Years!</a:t>
            </a:r>
          </a:p>
          <a:p>
            <a:r>
              <a:rPr lang="en-US" dirty="0" smtClean="0"/>
              <a:t>To His Beatitude, </a:t>
            </a:r>
            <a:r>
              <a:rPr lang="en-US" b="1" dirty="0" smtClean="0"/>
              <a:t>IERONYMOS, </a:t>
            </a:r>
            <a:r>
              <a:rPr lang="en-US" dirty="0" smtClean="0"/>
              <a:t>Archbishop of Athens and All Greece: </a:t>
            </a:r>
            <a:r>
              <a:rPr lang="en-US" b="1" dirty="0" smtClean="0"/>
              <a:t>Many Years! </a:t>
            </a:r>
            <a:endParaRPr lang="en-US" dirty="0" smtClean="0"/>
          </a:p>
          <a:p>
            <a:r>
              <a:rPr lang="en-US" dirty="0" smtClean="0"/>
              <a:t>To His Beatitude, </a:t>
            </a:r>
            <a:r>
              <a:rPr lang="en-US" b="1" dirty="0" smtClean="0"/>
              <a:t>ANASTASIOS, </a:t>
            </a:r>
            <a:r>
              <a:rPr lang="en-US" dirty="0" smtClean="0"/>
              <a:t>Archbishop of Tirana and All Albania: </a:t>
            </a:r>
            <a:r>
              <a:rPr lang="en-US" b="1" dirty="0" smtClean="0"/>
              <a:t>Many Years! </a:t>
            </a:r>
            <a:endParaRPr lang="en-US" dirty="0" smtClean="0"/>
          </a:p>
          <a:p>
            <a:r>
              <a:rPr lang="en-US" dirty="0" smtClean="0"/>
              <a:t>To His Beatitude, </a:t>
            </a:r>
            <a:r>
              <a:rPr lang="en-US" b="1" dirty="0" smtClean="0"/>
              <a:t>SAWA, </a:t>
            </a:r>
            <a:r>
              <a:rPr lang="en-US" dirty="0" smtClean="0"/>
              <a:t>Metropolitan of Warsaw and All Poland: </a:t>
            </a:r>
            <a:r>
              <a:rPr lang="en-US" b="1" dirty="0" smtClean="0"/>
              <a:t>Many Years! </a:t>
            </a:r>
            <a:endParaRPr lang="en-US" dirty="0" smtClean="0"/>
          </a:p>
          <a:p>
            <a:r>
              <a:rPr lang="en-US" dirty="0" smtClean="0"/>
              <a:t>To His Beatitude, </a:t>
            </a:r>
            <a:r>
              <a:rPr lang="en-US" b="1" dirty="0" smtClean="0"/>
              <a:t>RASTISLAV, </a:t>
            </a:r>
            <a:r>
              <a:rPr lang="en-US" dirty="0" smtClean="0"/>
              <a:t>Metropolitan of the Czech Lands and Slovakia: </a:t>
            </a:r>
            <a:r>
              <a:rPr lang="en-US" b="1" dirty="0" smtClean="0"/>
              <a:t>Many Years! </a:t>
            </a:r>
            <a:endParaRPr lang="en-US" dirty="0" smtClean="0"/>
          </a:p>
          <a:p>
            <a:r>
              <a:rPr lang="en-US" dirty="0" smtClean="0"/>
              <a:t>To His Beatitude, </a:t>
            </a:r>
            <a:r>
              <a:rPr lang="en-US" b="1" dirty="0" smtClean="0"/>
              <a:t>TIKHON, </a:t>
            </a:r>
            <a:r>
              <a:rPr lang="en-US" dirty="0" smtClean="0"/>
              <a:t>Archbishop of Washington, Metropolitan of All America and Canada: </a:t>
            </a:r>
            <a:r>
              <a:rPr lang="en-US" b="1" dirty="0" smtClean="0"/>
              <a:t>Many Years! </a:t>
            </a:r>
            <a:endParaRPr lang="en-US" dirty="0" smtClean="0"/>
          </a:p>
          <a:p>
            <a:r>
              <a:rPr lang="en-US" dirty="0" smtClean="0"/>
              <a:t>To all Orthodox Metropolitans, Archbishops, and Bishops: </a:t>
            </a:r>
            <a:r>
              <a:rPr lang="en-US" b="1" dirty="0" smtClean="0"/>
              <a:t>Many Years! </a:t>
            </a:r>
            <a:endParaRPr lang="en-US" dirty="0" smtClean="0"/>
          </a:p>
          <a:p>
            <a:r>
              <a:rPr lang="en-US" dirty="0" smtClean="0"/>
              <a:t>To all Orthodox Christians: </a:t>
            </a:r>
            <a:r>
              <a:rPr lang="en-US" b="1" dirty="0" smtClean="0"/>
              <a:t>Many Years! </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Times and Places of Exile</a:t>
            </a:r>
            <a:endParaRPr lang="en-US" dirty="0"/>
          </a:p>
        </p:txBody>
      </p:sp>
      <p:sp>
        <p:nvSpPr>
          <p:cNvPr id="3" name="Content Placeholder 2"/>
          <p:cNvSpPr>
            <a:spLocks noGrp="1"/>
          </p:cNvSpPr>
          <p:nvPr>
            <p:ph idx="1"/>
          </p:nvPr>
        </p:nvSpPr>
        <p:spPr>
          <a:xfrm>
            <a:off x="396766" y="1825625"/>
            <a:ext cx="11398469" cy="4351338"/>
          </a:xfrm>
        </p:spPr>
        <p:txBody>
          <a:bodyPr>
            <a:normAutofit fontScale="92500"/>
          </a:bodyPr>
          <a:lstStyle/>
          <a:p>
            <a:pPr algn="ctr">
              <a:lnSpc>
                <a:spcPct val="200000"/>
              </a:lnSpc>
              <a:buNone/>
            </a:pPr>
            <a:r>
              <a:rPr lang="en-US" dirty="0" smtClean="0"/>
              <a:t>	</a:t>
            </a:r>
            <a:r>
              <a:rPr lang="en-US" dirty="0" smtClean="0"/>
              <a:t>First Exile from July 11, 335 </a:t>
            </a:r>
            <a:r>
              <a:rPr lang="en-US" dirty="0" smtClean="0"/>
              <a:t>to </a:t>
            </a:r>
            <a:r>
              <a:rPr lang="en-US" dirty="0" smtClean="0"/>
              <a:t>November 22, 337</a:t>
            </a:r>
            <a:r>
              <a:rPr lang="en-US" dirty="0" smtClean="0"/>
              <a:t>, </a:t>
            </a:r>
            <a:r>
              <a:rPr lang="en-US" dirty="0" smtClean="0"/>
              <a:t>in Trier</a:t>
            </a:r>
            <a:r>
              <a:rPr lang="en-US" dirty="0" smtClean="0"/>
              <a:t>, Germany</a:t>
            </a:r>
          </a:p>
          <a:p>
            <a:pPr algn="ctr">
              <a:lnSpc>
                <a:spcPct val="200000"/>
              </a:lnSpc>
              <a:buNone/>
            </a:pPr>
            <a:r>
              <a:rPr lang="en-US" dirty="0" smtClean="0"/>
              <a:t>	Second </a:t>
            </a:r>
            <a:r>
              <a:rPr lang="en-US" dirty="0" smtClean="0"/>
              <a:t>from April 16, 339 </a:t>
            </a:r>
            <a:r>
              <a:rPr lang="en-US" dirty="0" smtClean="0"/>
              <a:t>to </a:t>
            </a:r>
            <a:r>
              <a:rPr lang="en-US" dirty="0" smtClean="0"/>
              <a:t>October 21, 346</a:t>
            </a:r>
            <a:r>
              <a:rPr lang="en-US" dirty="0" smtClean="0"/>
              <a:t>, in Rome</a:t>
            </a:r>
          </a:p>
          <a:p>
            <a:pPr algn="ctr">
              <a:lnSpc>
                <a:spcPct val="200000"/>
              </a:lnSpc>
              <a:buNone/>
            </a:pPr>
            <a:r>
              <a:rPr lang="en-US" dirty="0" smtClean="0"/>
              <a:t>	</a:t>
            </a:r>
            <a:r>
              <a:rPr lang="en-US" dirty="0" smtClean="0"/>
              <a:t>Third Exile from February 356 </a:t>
            </a:r>
            <a:r>
              <a:rPr lang="en-US" dirty="0" smtClean="0"/>
              <a:t>to </a:t>
            </a:r>
            <a:r>
              <a:rPr lang="en-US" dirty="0" smtClean="0"/>
              <a:t>February 21, 362</a:t>
            </a:r>
            <a:r>
              <a:rPr lang="en-US" dirty="0" smtClean="0"/>
              <a:t>, in the Egyptian Desert</a:t>
            </a:r>
          </a:p>
          <a:p>
            <a:pPr algn="ctr">
              <a:lnSpc>
                <a:spcPct val="200000"/>
              </a:lnSpc>
              <a:buNone/>
            </a:pPr>
            <a:r>
              <a:rPr lang="en-US" dirty="0" smtClean="0"/>
              <a:t>	</a:t>
            </a:r>
            <a:r>
              <a:rPr lang="en-US" dirty="0" smtClean="0"/>
              <a:t>Fourth Exile from October 4, 362 </a:t>
            </a:r>
            <a:r>
              <a:rPr lang="en-US" dirty="0" smtClean="0"/>
              <a:t>to </a:t>
            </a:r>
            <a:r>
              <a:rPr lang="en-US" dirty="0" smtClean="0"/>
              <a:t>February 14, 364</a:t>
            </a:r>
            <a:r>
              <a:rPr lang="en-US" dirty="0" smtClean="0"/>
              <a:t>, in the Egyptian Desert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scottnevinssuicide.files.wordpress.com/2015/02/1an33__24635_1405404609_900_900.jpg"/>
          <p:cNvPicPr>
            <a:picLocks noChangeAspect="1" noChangeArrowheads="1"/>
          </p:cNvPicPr>
          <p:nvPr/>
        </p:nvPicPr>
        <p:blipFill>
          <a:blip r:embed="rId2" cstate="print"/>
          <a:srcRect/>
          <a:stretch>
            <a:fillRect/>
          </a:stretch>
        </p:blipFill>
        <p:spPr bwMode="auto">
          <a:xfrm>
            <a:off x="6682500" y="1731743"/>
            <a:ext cx="5105400" cy="4086226"/>
          </a:xfrm>
          <a:prstGeom prst="rect">
            <a:avLst/>
          </a:prstGeom>
          <a:noFill/>
        </p:spPr>
      </p:pic>
      <p:sp>
        <p:nvSpPr>
          <p:cNvPr id="3" name="TextBox 2"/>
          <p:cNvSpPr txBox="1"/>
          <p:nvPr/>
        </p:nvSpPr>
        <p:spPr>
          <a:xfrm>
            <a:off x="2837793" y="190755"/>
            <a:ext cx="5785945" cy="523220"/>
          </a:xfrm>
          <a:prstGeom prst="rect">
            <a:avLst/>
          </a:prstGeom>
          <a:noFill/>
        </p:spPr>
        <p:txBody>
          <a:bodyPr wrap="square" rtlCol="0">
            <a:spAutoFit/>
          </a:bodyPr>
          <a:lstStyle/>
          <a:p>
            <a:pPr algn="ctr"/>
            <a:r>
              <a:rPr lang="en-US" sz="2800" b="1" dirty="0" smtClean="0"/>
              <a:t>Works of St Athanasius</a:t>
            </a:r>
            <a:endParaRPr lang="en-US" b="1" dirty="0"/>
          </a:p>
        </p:txBody>
      </p:sp>
      <p:sp>
        <p:nvSpPr>
          <p:cNvPr id="4" name="TextBox 3"/>
          <p:cNvSpPr txBox="1"/>
          <p:nvPr/>
        </p:nvSpPr>
        <p:spPr>
          <a:xfrm>
            <a:off x="315310" y="709448"/>
            <a:ext cx="5770179" cy="6370975"/>
          </a:xfrm>
          <a:prstGeom prst="rect">
            <a:avLst/>
          </a:prstGeom>
          <a:noFill/>
        </p:spPr>
        <p:txBody>
          <a:bodyPr wrap="square" rtlCol="0">
            <a:spAutoFit/>
          </a:bodyPr>
          <a:lstStyle/>
          <a:p>
            <a:r>
              <a:rPr lang="en-US" b="1" dirty="0" smtClean="0"/>
              <a:t>On the Incarnation</a:t>
            </a:r>
            <a:r>
              <a:rPr lang="en-US" b="1" dirty="0" smtClean="0"/>
              <a:t>:  </a:t>
            </a:r>
            <a:r>
              <a:rPr lang="en-US" dirty="0" smtClean="0"/>
              <a:t>Constitutes </a:t>
            </a:r>
            <a:r>
              <a:rPr lang="en-US" dirty="0" smtClean="0"/>
              <a:t>the first classic work of developed Orthodox theology. In the first part, Athanasius attacks several pagan practices and beliefs. The second part presents teachings on the </a:t>
            </a:r>
            <a:r>
              <a:rPr lang="en-US" dirty="0" smtClean="0"/>
              <a:t>redemption, as well as the </a:t>
            </a:r>
            <a:r>
              <a:rPr lang="en-US" dirty="0" smtClean="0"/>
              <a:t>belief that the Son of God, the eternal Word through whom God created the world, entered that world in human form to lead men back into the harmony from which they had earlier fallen away.</a:t>
            </a:r>
            <a:endParaRPr lang="en-US" dirty="0" smtClean="0"/>
          </a:p>
          <a:p>
            <a:endParaRPr lang="en-US" sz="600" b="1" dirty="0" smtClean="0"/>
          </a:p>
          <a:p>
            <a:r>
              <a:rPr lang="en-US" b="1" dirty="0" smtClean="0"/>
              <a:t>Life of </a:t>
            </a:r>
            <a:r>
              <a:rPr lang="en-US" b="1" dirty="0" smtClean="0"/>
              <a:t>St Anthony:  </a:t>
            </a:r>
            <a:r>
              <a:rPr lang="en-US" dirty="0" smtClean="0"/>
              <a:t>it played an important role in the spreading of the ascetic ideal in Eastern and Western </a:t>
            </a:r>
            <a:r>
              <a:rPr lang="en-US" dirty="0" smtClean="0"/>
              <a:t>Christianity.</a:t>
            </a:r>
            <a:r>
              <a:rPr lang="en-US" baseline="30000" dirty="0" smtClean="0"/>
              <a:t> </a:t>
            </a:r>
            <a:r>
              <a:rPr lang="en-US" dirty="0" smtClean="0"/>
              <a:t>Depicting </a:t>
            </a:r>
            <a:r>
              <a:rPr lang="en-US" dirty="0" smtClean="0"/>
              <a:t>Anthony as </a:t>
            </a:r>
            <a:r>
              <a:rPr lang="en-US" dirty="0" smtClean="0"/>
              <a:t>a holy </a:t>
            </a:r>
            <a:r>
              <a:rPr lang="en-US" dirty="0" smtClean="0"/>
              <a:t>man who through his existence in a primordial landscape has an absolute connection to the divine truth</a:t>
            </a:r>
            <a:endParaRPr lang="en-US" dirty="0" smtClean="0"/>
          </a:p>
          <a:p>
            <a:endParaRPr lang="en-US" sz="600" b="1" dirty="0" smtClean="0"/>
          </a:p>
          <a:p>
            <a:r>
              <a:rPr lang="en-US" b="1" dirty="0" smtClean="0"/>
              <a:t>Defense of His Flight:  </a:t>
            </a:r>
            <a:r>
              <a:rPr lang="en-US" dirty="0" smtClean="0"/>
              <a:t>The Apology is on the duty of Christians under persecution. He felt called upon to defend his conduct in retreating `until the tyranny be </a:t>
            </a:r>
            <a:r>
              <a:rPr lang="en-US" dirty="0" err="1" smtClean="0"/>
              <a:t>overpast</a:t>
            </a:r>
            <a:r>
              <a:rPr lang="en-US" dirty="0" smtClean="0"/>
              <a:t>.' Rashness must be avoided, and its presumption in forestalling the time appointed by Providence for our death. But neither must that time be evaded. When our end must come, we must face it quietly. </a:t>
            </a:r>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66" y="112869"/>
            <a:ext cx="10515600" cy="1325563"/>
          </a:xfrm>
        </p:spPr>
        <p:txBody>
          <a:bodyPr/>
          <a:lstStyle/>
          <a:p>
            <a:pPr algn="ctr"/>
            <a:r>
              <a:rPr lang="en-US" b="1" dirty="0" smtClean="0"/>
              <a:t>Julian the Apostate</a:t>
            </a:r>
            <a:endParaRPr lang="en-US" b="1" dirty="0"/>
          </a:p>
        </p:txBody>
      </p:sp>
      <p:pic>
        <p:nvPicPr>
          <p:cNvPr id="21506" name="Picture 2" descr="https://upload.wikimedia.org/wikipedia/commons/thumb/c/cd/JulianusII-antioch(360-363)-CNG.jpg/220px-JulianusII-antioch(360-363)-CNG.jpg"/>
          <p:cNvPicPr>
            <a:picLocks noChangeAspect="1" noChangeArrowheads="1"/>
          </p:cNvPicPr>
          <p:nvPr/>
        </p:nvPicPr>
        <p:blipFill>
          <a:blip r:embed="rId2" cstate="print"/>
          <a:srcRect/>
          <a:stretch>
            <a:fillRect/>
          </a:stretch>
        </p:blipFill>
        <p:spPr bwMode="auto">
          <a:xfrm>
            <a:off x="944090" y="1143000"/>
            <a:ext cx="4470400" cy="4572000"/>
          </a:xfrm>
          <a:prstGeom prst="rect">
            <a:avLst/>
          </a:prstGeom>
          <a:noFill/>
        </p:spPr>
      </p:pic>
      <p:pic>
        <p:nvPicPr>
          <p:cNvPr id="21508" name="Picture 4" descr="http://www.namuseum.gr/collections/sculpture/roman/images/2006_b.PNG"/>
          <p:cNvPicPr>
            <a:picLocks noChangeAspect="1" noChangeArrowheads="1"/>
          </p:cNvPicPr>
          <p:nvPr/>
        </p:nvPicPr>
        <p:blipFill>
          <a:blip r:embed="rId3" cstate="print"/>
          <a:srcRect/>
          <a:stretch>
            <a:fillRect/>
          </a:stretch>
        </p:blipFill>
        <p:spPr bwMode="auto">
          <a:xfrm>
            <a:off x="8400946" y="1143000"/>
            <a:ext cx="2659631" cy="4572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39</a:t>
            </a:r>
            <a:r>
              <a:rPr lang="en-US" baseline="30000" dirty="0" smtClean="0"/>
              <a:t>th</a:t>
            </a:r>
            <a:r>
              <a:rPr lang="en-US" dirty="0" smtClean="0"/>
              <a:t> Paschal Letter of St Athanasius</a:t>
            </a:r>
            <a:endParaRPr lang="en-US" dirty="0"/>
          </a:p>
        </p:txBody>
      </p:sp>
      <p:sp>
        <p:nvSpPr>
          <p:cNvPr id="3" name="TextBox 2"/>
          <p:cNvSpPr txBox="1"/>
          <p:nvPr/>
        </p:nvSpPr>
        <p:spPr>
          <a:xfrm>
            <a:off x="441434" y="1502688"/>
            <a:ext cx="8434552" cy="5293757"/>
          </a:xfrm>
          <a:prstGeom prst="rect">
            <a:avLst/>
          </a:prstGeom>
          <a:noFill/>
        </p:spPr>
        <p:txBody>
          <a:bodyPr wrap="square" rtlCol="0">
            <a:spAutoFit/>
          </a:bodyPr>
          <a:lstStyle/>
          <a:p>
            <a:r>
              <a:rPr lang="en-US" sz="2000" dirty="0" smtClean="0"/>
              <a:t>5. Again it is not tedious to speak of the [books] of the New Testament. These are, the four Gospels, according to Matthew, Mark, Luke, and John. Afterwards, the Acts of the Apostles and Epistles (called Catholic), seven, viz. of James, one; of Peter, two; of John, three; after these, one of Jude. In addition, there are fourteen Epistles of Paul, written in this order. The first, to the Romans; then two to the Corinthians; after these, to the Galatians; next, to the Ephesians; then to the Philippians; then to the Colossians; after these, two to the Thessalonians, and that to the Hebrews; and again, two to Timothy; one to Titus; and lastly, that to Philemon. And besides, the Revelation of John. </a:t>
            </a:r>
          </a:p>
          <a:p>
            <a:endParaRPr lang="en-US" sz="2000" dirty="0" smtClean="0"/>
          </a:p>
          <a:p>
            <a:r>
              <a:rPr lang="en-US" sz="2000" dirty="0" smtClean="0"/>
              <a:t>6</a:t>
            </a:r>
            <a:r>
              <a:rPr lang="en-US" sz="2000" dirty="0" smtClean="0"/>
              <a:t>. These are fountains of salvation, that they who thirst may be satisfied with the living words they contain. In these alone is proclaimed the doctrine of godliness. Let no man add to these, neither let him take ought from these. For concerning these the Lord put to shame the Sadducees, and said, ‘Ye do err, not knowing the Scriptures.’ And He reproved the Jews, saying, ‘Search the Scriptures, for these are they that testify of </a:t>
            </a:r>
            <a:r>
              <a:rPr lang="en-US" sz="2000" dirty="0" smtClean="0"/>
              <a:t>Me.’ </a:t>
            </a:r>
            <a:endParaRPr lang="en-US" sz="2000" dirty="0" smtClean="0"/>
          </a:p>
          <a:p>
            <a:endParaRPr lang="en-US" sz="2000" dirty="0"/>
          </a:p>
        </p:txBody>
      </p:sp>
      <p:sp>
        <p:nvSpPr>
          <p:cNvPr id="19458" name="AutoShape 2" descr="data:image/png;base64,iVBORw0KGgoAAAANSUhEUgAAAMUAAAEACAMAAAA0tEJxAAAAh1BMVEX///8AAADn5+dGRkbj4+P4+PiZmZlgYGDz8/PCwsJXV1fs7Oy6urr29vbR0dG1tbVzc3OGhoanp6fX19cxMTFAQECAgICurq7b29uYmJiRkZHAwMAYGBhpaWm2trZvb28NDQ0hISE4ODhNTU2hoaF7e3spKSkbGxuMjIw0NDRcXFxDQ0NLS0u5JBRyAAARPElEQVR4nO2d2YKiOhCGRUFBFBVEEEVcgKbbfv/nO0llAQIocWxFj//FDK0I9YUslZBUer2PPvroo5fXVDeRHMcxkDa7CZZXlL0e3lFre8avTG6Gbms5joqM0KeyxqtGvAjd9Evplg7LcRJs+q0QJqNnW3tFy81VBu/ZNrbR+jKDkz7bwHZyLkEsmn71tf0anN1RGIYRUrJCCtZIgU3L4ozLuFX5JcglY3x9dKMoCsPx+VCyJ2xm0I/spBGqLAzH9/t9TbuaBx8nXbW8xRIsbDxH5aTjB1omryE2samicvLnZT/UKln52ESj/jsC4U4S9K/1WLMkZTYndB8gUA1moP/MB9slpym1tEZQBXjowEL/6481S1JAMa/7BucjJcFH/qUKQFLaFAk8MVAf+WOOb5F6FbykyY5VrvY1F8vzWIEGip+a26l57YWy1qHWor5pqr7vW0hQu+MaHSlDWiwWCWpKfk6nk/v9/b08ICn7/b51I9ZKHrME/3GqMTHJCwwiXZIP/e3yznZIKXWFu9tFimMNBZzPzzlTCvTZfjAOk2wdx6iN3mwMyBK+r/aRzCnoUo5qIZzpdHQ133ecDcpX2WjAKCBN+75jePFwEZ2UoEixr14KMlTAz/nNKdp5wXeWOTsX056or2Ts8JCneVEbJTdY407KPcu5rCYVQ01lxQ4bKHCbvmR/IC+KHDyTAhrhuPjBlFShWA0UuHDz56Uw6KdSQP4oeaJ5EwFOa7VNw5073n/6Uhbk4LkUvUhRhsW/cx/VxRRV/+JbKbhXKaNAZX77ZzZely4kIqs66bNQKz/An3IPMGWZS6W13bMUKsqs8Gf6zY6Awq+cX/rULVC4f2fjdaGSMSj8+btnR4NSqjNpJYpBgaKuhXyYzHLuD3n+qqfQS2X+XKCo87keJ2TVJP9rfoXCLFGcChSjvzTyqpBftM+dh1WZotLZUwWKIf/46RSFFiDgzcf4pSjIaMeIlo2Ymwhjlzvx7GaKC8M+DxAbHVsBx467pj/4Q0882ypRhJ2h0OZbyhGpuOItUczEs4GC+yzdoUDStKkTY9fix7d4cw0UsXiqUaIYFShq++iPl4VLSMor16iWYlf/LEwld4afrajYRCS1FJMSxaqLFL200AQCRWVAqvwskk5SxIXKFSgy8QxbKfrgRYqVeOrT5BQqV1mKQDz1adIKFPPCYEeuMkXWSYreNh8UCTDFQjyhTDHsJsX4GkVcolh3kyLMrXlhiqwNBe/Ulig69FIpzqsloKg0AnaJYthNCi83HCgqLl75WcSMQusUxSanWNdSZK9AYeW+6fB1Kfzc8BemUAWKyjv5ZopKt/B5MgWKyisxTMEH/lGN1UkKPR/LaKbIxzK9blJo+RjfC1P0rlEkAgXtRnWWArfS+XsAprlAQVv6zlGwsW+g+Ba/fw2KPbdRiqLXLYpUimJWoJiIpz5RRykKo0Bxfcrn43RS9vSoDcWmoxRjZU+PgKLyyvE1KObKnh4BRWXi0GtQRLxX7b3ws0j46+/Jm1Pk7vqGDy90i2L1FhRZmaK2dOcUzmtQVCbahI0UXZoePCxT7MXvRy9BEX8oOqPZW1DsOIXRioKNNXSVwmpFwcZ9ukUx4fMjgEIR5yO/BsXmLSje41kYUhT+gyk0XddVVfUdx7EsazKZ2DZejBFgDYf2xupz22+i2Lal0DQN1or0+30VG4SXaOAlIrBc17bXyJ5VkuAlGuHPz2h8dN3Dfs9mDbVQTG3PeVpQsGM2CwaWFeM1xcgyvG5liFeNRFE0+vn5OR2Px+8lUoq0L6i9jVRbrH2KLvXtHt3xeBQlWbCOd5ZjMttVGQo2izW9V47S2ujaRXyBQpxo3kxRnQb9PIkU4kTzD0WDND5RVHMsePa+txNy8lQuv6qPp7Bp4RvCKgObvnMAE9IBuepQcnWjyWeRO60o6LokeYqQz7jIyBAvniiXbrH5NqWYMhpPdrauyVd1t6NgQ6CyFHheLs0lAUzawBPYF3gVwZSsMO3RvoEDF5esAWUp2JtKWQpIb/IiKoaEnhHLMzyd70iOIWfh5yS9oEB/EMUKrg4tvwFvrBZk1oOyp+b3yDtETKrXzLH+G4qlJMVYgQmjuFiZkNJkZlYIx3hhQZ9OKT3AQlM5iJspTpIUA8XCeUhZogwElqMKKtBCOg3FhWdAvI1V/g60cxTfyDIovVu9d8IXYXEUoL7CI902ulVAP5RdRD7l1UE7CjYEKkuR4kQnXXs9SAsU4CNp5HhMllUokSQE/r0ERV/5upkCF2nSsmZHQjGehUfajkORQJeM4f/qGq+OUAzIexKyWPyHUPB2sE/wIroMSn712aMoxtTp15ektYNFjvCNOTz84lWZpKMTKTe9vX0QxYo7/SGZWoWHsUfTvj1AJUWDmXIJs0IeIu96/i2Fl3fAZpDoeeSgL3xPk916KV3NYgkUYqgckYK94JClMDk/05ww7OksnzMdO/VuitWxl6PY0yNZil5cjZjiW4bF19xNqPHaTWvPvlhhakfBMq00RWvdFEJoyShUKYqoUz3WTlBMC2MW8CguRHvTeCAU+IN++q8U/XXkHvCA09J1R6NktVjbG0vNregbdrYKx2f3cNhu9/t9uv1NbLCal2I7n4Kpks4kRA3DJx/c8TyY5OU9PvCqTQFX4ODfgwL307YZaZHzGwySwwrKbbZ3M/ZhCrOnlfWe+BhLPgNgn99jTYYBjkpZv7QGAkdMGQ+ht6JBi09+eJSk0MoUO1ighO+KmrJNSCFQQrv4VfIAqEmd6pFJiGvoIJ3gQ3Jn8Droi+cVGbLE14M6TbdohUwcROzzbn1yngJrJunvXEkKvUyxgbvO2V2hSSZfhVvoMeDzh/TCNj0Nv9ilyckpyLzLhGSuY2HqtE0wwAh8H3jG2Mkvds0FCrFWv0ahWSyNyC9jha/ljzW88hcyrrWGrG0o1F8NUW7CGNDSIVfOZURzMgf5WHSm8NJIhYyKzNlCi41g6pH1cW+jyNPL4Jef9yybZDzIx2N+TYMlpYmt5FFq9sqQ/F6B5dlkOOE07XsWpfCgLVsABbkwfhbFvvmAPbt/ofAUlgUsWh6pP0EGDZZ6TkF+hlJ3MGLZPVWsPU7rRAFPV89LN36COi5SEC/NRhRRfsPiOs/xvSiCEgUbfVvlmZqcRtKXD/7jq5wVAy/X/kWZaUny3LHwrQ0JBNY5fAUqzsLFtYV3oYh56sOzH8X59GLiu5LjNauXUPqm1oTxjRSbhG4LWPQRTGHtRmAntRcufGLFJVLKa6hkKWgLNC9R4KQhDRc8+qTnQn8N8nBhbTVOcZiGa8N1WFi9ETKTxlShn7gKv1HI8p1RtG+slNeK3EiRVJ7FKaeIeiZKPm2MErxHBst6nALudiArcLAtW2xoBPXDiQzmbHAeY9keam7i5sKzo13ypUAR3oPC42f5PAP5EME2g+wTlikMOtg5IQ/uhL8nWcklJozp87O26Ap86NlWeIbeCxTRPSgsha3SIhRjxwhZ+Q1d5Zc2+DjjzUgCk5SGhsDe4iyTwG0SktwwLjUwsE+T9nJ7Y95hPArlQqAQe+7tKFAWofyFWJdIh/Nons14T8inifnF0lQ/kfMs3ISY5Oe4N6mzC3wNC7kFPXM2ZI8xi27GfSh6Bs2w5gTHS1X7em1nR93Az80Nd8VNyzCsgh/e35Af+jjin0NOq4uraZWDG88lKfr1FE9WxsYcPhSidJBZUp/LrEpneg6FphqTOMgWUfj7u1ymX1/3iRC+RRfabqELeXbd0+jnJ0mS1SoLhvFsYlTHelpQ5OOmFQpWyfyFUAfXhXjQUTRfrYLAxjEmDQtVHdWaQ5aCpsMiz1Gm6juG4Xl2HMckCvyqooDHL42JSBBpiIDq0NiXPs5t0xbzJWoUSFL4DL5TpVugEMP9VChoW/Oh+ANxCv2VKeIPRWckS0FHgV6cgjqYi65R0FedchQdexaz2yjiTlMMha8/FA/U/5OCjvF2jMJ4CwrrOkW+6PuVKfLYLK9MUfcs7Leg2HWaQgysVqGgjfusUyt6pCloGJAPxR/oCsX8Q/E4OW9B4bM3rnIUu65R0FB9LSlo/3byobi/BAoxvveH4oEy/y8UecCWV6bIYwX3+UT9Sadis0hT0DDmxofi/noPCp0b/soUvTKFuLDpNSnEYMEVCuqivDgFPfvFKWiWs96Cwu9UNNEPRZfEK1ep0t05ChbyuF170dVnUaIQd82rUPANWbtMMRC+xRT5esGcwuw0xa/wLSyo4fOu3o+iQ7sV9D4UXdJlipVIQeffvxZFJlLQRS76m1Dcspj871SmECMnNFN0aNennkghBgv+UDxSkhTURekYhSZJcWQ/685ehz1c8ctRUAdX69C+kz15CurgdoxCfQsKn+/LI0nRkb1xiSy+cBYotsLXTRS95+9TXJTFu3dAIYbaAQq+5qmzFIYkBXtY3aLwLlOsRQp2wpP3Uhe0vkxhN1KIoyVPVXKZIm6iOHSKwn0HCk25kSKVDJX5p7LegmJ8K8Wyss3V84QDFtxGcdw/wr5WgugUr05B4kXeSHFLWMA/kIEDOUTRja2e+3QKxxsGMHSZ9FFi30YxfjYFDY+lZNi62YtSmMTchPQarnjmjRSnJ1OQwCMsyIZ/I8WosiXAYwXVKw9sYvJBzZYUPDzcLfEy7yccNKww4M1jhxMKIerABYrnLiOxyyl+mWLXRDGXj0t8V83L2yJdppg0UWSVoH6P1VYpjSXdTPHUqag41lMxS99MIS4/fqhO5aAf2o3lIihFynu0PGFXBucyhdFM8cRB81jcaXxxmcJqooiftHuVasUQ7CwtlAp9pdxIAUHpbOeOTZ9GYi+R6Eyq2ocNojabnefZXhAk83DklnZa+goz2/O84RwHvBMoBLMaKWbsYvvleTRKkBZUSVF49yfQ6ORSHQ9U8rs/XZB7E4UjsUvWXXVI0+Pp9BNFSZIF9m5iWL6p52HcainUJgqsqamqvm8ZBt58y0aiYZXWiyti8Zfi2KaaEUEoJmQXCO87pkKorzb7V91M0UXVUvhvQfEezwIoeNX80hTcBzdflMIsUeBW8+brT/WCzH5tKEIk3NhxoVaPy5gV5RW1DphIzHSxB1eigICrIyy3oPOhqOKehndt1qQk9OD0wmfu04ySlkCh8c/0tHryXjksl+7pdBpjhRGIt23ruCi7RrtJRZB3rFKuQtrtdigP4fyFtwGNUc6hvk6EfJvB7+9guVwevr4ODRQ99plJzvg6rQLbsBzV/KdSPkWlAbXODrUS523UngdZlmHjwjAc/+KImMsU5dGtfNaszBeiFBDk+jRpdGGnyBf18b6pKLUgDORwvc6wNzgaoUc1OJ+PaVrzMP9E39XRGULBwl1D1ur7xsSzg9U8Go3d9D7hQ++ouj4o/rwPnq3a04xg9KgEldSIHRxqh8lwFwS27zN6WeM1Svqdr2MSJ7RcQo2ZvZ4Pyvc2YLtV0/7XOtlkxqX1xfVMz5uT4RBJwS4l6UUb79FZsljw7qbBY/ao+r3OFQAuHFSJUDSNyyTkxCONUN9J4YqVvN1rqv7JpglKxt/ddFAzugtqZQ0M15qdeHiakVeV9YwDHDTOdqJjHbve84xsr8ZZgLQ47Cq7/3RRjTP4yf4aOITXLDn+zejNtuDY453Gm5Wy0xqu1Li2VuMU8JeOvTjciDEfdIe7LIJbahhsRMYhAbJ58HXyrzYFNd1SRhq6lqlOhqRBaPZQSa/CI+OP+Oatdj8va1orvaTaQPQkFUjTj9ILu+eevV6vF6vFPJqH4el3WXguF6a+23+Si/5Cy2YI2NviJbS9+OrauX6BLuja65TFsw28rMMxzLwWr0pP58Fj9BtWNadakb486kOiEj7b7fAGAageuEtN99FH1/UfJ5p4VABnehAAAAAASUVORK5CYII="/>
          <p:cNvSpPr>
            <a:spLocks noChangeAspect="1" noChangeArrowheads="1"/>
          </p:cNvSpPr>
          <p:nvPr/>
        </p:nvSpPr>
        <p:spPr bwMode="auto">
          <a:xfrm>
            <a:off x="155575" y="-1790700"/>
            <a:ext cx="28765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png;base64,iVBORw0KGgoAAAANSUhEUgAAAMUAAAEACAMAAAA0tEJxAAAAh1BMVEX///8AAADn5+dGRkbj4+P4+PiZmZlgYGDz8/PCwsJXV1fs7Oy6urr29vbR0dG1tbVzc3OGhoanp6fX19cxMTFAQECAgICurq7b29uYmJiRkZHAwMAYGBhpaWm2trZvb28NDQ0hISE4ODhNTU2hoaF7e3spKSkbGxuMjIw0NDRcXFxDQ0NLS0u5JBRyAAARPElEQVR4nO2d2YKiOhCGRUFBFBVEEEVcgKbbfv/nO0llAQIocWxFj//FDK0I9YUslZBUer2PPvroo5fXVDeRHMcxkDa7CZZXlL0e3lFre8avTG6Gbms5joqM0KeyxqtGvAjd9Evplg7LcRJs+q0QJqNnW3tFy81VBu/ZNrbR+jKDkz7bwHZyLkEsmn71tf0anN1RGIYRUrJCCtZIgU3L4ozLuFX5JcglY3x9dKMoCsPx+VCyJ2xm0I/spBGqLAzH9/t9TbuaBx8nXbW8xRIsbDxH5aTjB1omryE2samicvLnZT/UKln52ESj/jsC4U4S9K/1WLMkZTYndB8gUA1moP/MB9slpym1tEZQBXjowEL/6481S1JAMa/7BucjJcFH/qUKQFLaFAk8MVAf+WOOb5F6FbykyY5VrvY1F8vzWIEGip+a26l57YWy1qHWor5pqr7vW0hQu+MaHSlDWiwWCWpKfk6nk/v9/b08ICn7/b51I9ZKHrME/3GqMTHJCwwiXZIP/e3yznZIKXWFu9tFimMNBZzPzzlTCvTZfjAOk2wdx6iN3mwMyBK+r/aRzCnoUo5qIZzpdHQ133ecDcpX2WjAKCBN+75jePFwEZ2UoEixr14KMlTAz/nNKdp5wXeWOTsX056or2Ts8JCneVEbJTdY407KPcu5rCYVQ01lxQ4bKHCbvmR/IC+KHDyTAhrhuPjBlFShWA0UuHDz56Uw6KdSQP4oeaJ5EwFOa7VNw5073n/6Uhbk4LkUvUhRhsW/cx/VxRRV/+JbKbhXKaNAZX77ZzZely4kIqs66bNQKz/An3IPMGWZS6W13bMUKsqs8Gf6zY6Awq+cX/rULVC4f2fjdaGSMSj8+btnR4NSqjNpJYpBgaKuhXyYzHLuD3n+qqfQS2X+XKCo87keJ2TVJP9rfoXCLFGcChSjvzTyqpBftM+dh1WZotLZUwWKIf/46RSFFiDgzcf4pSjIaMeIlo2Ymwhjlzvx7GaKC8M+DxAbHVsBx467pj/4Q0882ypRhJ2h0OZbyhGpuOItUczEs4GC+yzdoUDStKkTY9fix7d4cw0UsXiqUaIYFShq++iPl4VLSMor16iWYlf/LEwld4afrajYRCS1FJMSxaqLFL200AQCRWVAqvwskk5SxIXKFSgy8QxbKfrgRYqVeOrT5BQqV1mKQDz1adIKFPPCYEeuMkXWSYreNh8UCTDFQjyhTDHsJsX4GkVcolh3kyLMrXlhiqwNBe/Ulig69FIpzqsloKg0AnaJYthNCi83HCgqLl75WcSMQusUxSanWNdSZK9AYeW+6fB1Kfzc8BemUAWKyjv5ZopKt/B5MgWKyisxTMEH/lGN1UkKPR/LaKbIxzK9blJo+RjfC1P0rlEkAgXtRnWWArfS+XsAprlAQVv6zlGwsW+g+Ba/fw2KPbdRiqLXLYpUimJWoJiIpz5RRykKo0Bxfcrn43RS9vSoDcWmoxRjZU+PgKLyyvE1KObKnh4BRWXi0GtQRLxX7b3ws0j46+/Jm1Pk7vqGDy90i2L1FhRZmaK2dOcUzmtQVCbahI0UXZoePCxT7MXvRy9BEX8oOqPZW1DsOIXRioKNNXSVwmpFwcZ9ukUx4fMjgEIR5yO/BsXmLSje41kYUhT+gyk0XddVVfUdx7EsazKZ2DZejBFgDYf2xupz22+i2Lal0DQN1or0+30VG4SXaOAlIrBc17bXyJ5VkuAlGuHPz2h8dN3Dfs9mDbVQTG3PeVpQsGM2CwaWFeM1xcgyvG5liFeNRFE0+vn5OR2Px+8lUoq0L6i9jVRbrH2KLvXtHt3xeBQlWbCOd5ZjMttVGQo2izW9V47S2ujaRXyBQpxo3kxRnQb9PIkU4kTzD0WDND5RVHMsePa+txNy8lQuv6qPp7Bp4RvCKgObvnMAE9IBuepQcnWjyWeRO60o6LokeYqQz7jIyBAvniiXbrH5NqWYMhpPdrauyVd1t6NgQ6CyFHheLs0lAUzawBPYF3gVwZSsMO3RvoEDF5esAWUp2JtKWQpIb/IiKoaEnhHLMzyd70iOIWfh5yS9oEB/EMUKrg4tvwFvrBZk1oOyp+b3yDtETKrXzLH+G4qlJMVYgQmjuFiZkNJkZlYIx3hhQZ9OKT3AQlM5iJspTpIUA8XCeUhZogwElqMKKtBCOg3FhWdAvI1V/g60cxTfyDIovVu9d8IXYXEUoL7CI902ulVAP5RdRD7l1UE7CjYEKkuR4kQnXXs9SAsU4CNp5HhMllUokSQE/r0ERV/5upkCF2nSsmZHQjGehUfajkORQJeM4f/qGq+OUAzIexKyWPyHUPB2sE/wIroMSn712aMoxtTp15ektYNFjvCNOTz84lWZpKMTKTe9vX0QxYo7/SGZWoWHsUfTvj1AJUWDmXIJs0IeIu96/i2Fl3fAZpDoeeSgL3xPk916KV3NYgkUYqgckYK94JClMDk/05ww7OksnzMdO/VuitWxl6PY0yNZil5cjZjiW4bF19xNqPHaTWvPvlhhakfBMq00RWvdFEJoyShUKYqoUz3WTlBMC2MW8CguRHvTeCAU+IN++q8U/XXkHvCA09J1R6NktVjbG0vNregbdrYKx2f3cNhu9/t9uv1NbLCal2I7n4Kpks4kRA3DJx/c8TyY5OU9PvCqTQFX4ODfgwL307YZaZHzGwySwwrKbbZ3M/ZhCrOnlfWe+BhLPgNgn99jTYYBjkpZv7QGAkdMGQ+ht6JBi09+eJSk0MoUO1ighO+KmrJNSCFQQrv4VfIAqEmd6pFJiGvoIJ3gQ3Jn8Droi+cVGbLE14M6TbdohUwcROzzbn1yngJrJunvXEkKvUyxgbvO2V2hSSZfhVvoMeDzh/TCNj0Nv9ilyckpyLzLhGSuY2HqtE0wwAh8H3jG2Mkvds0FCrFWv0ahWSyNyC9jha/ljzW88hcyrrWGrG0o1F8NUW7CGNDSIVfOZURzMgf5WHSm8NJIhYyKzNlCi41g6pH1cW+jyNPL4Jef9yybZDzIx2N+TYMlpYmt5FFq9sqQ/F6B5dlkOOE07XsWpfCgLVsABbkwfhbFvvmAPbt/ofAUlgUsWh6pP0EGDZZ6TkF+hlJ3MGLZPVWsPU7rRAFPV89LN36COi5SEC/NRhRRfsPiOs/xvSiCEgUbfVvlmZqcRtKXD/7jq5wVAy/X/kWZaUny3LHwrQ0JBNY5fAUqzsLFtYV3oYh56sOzH8X59GLiu5LjNauXUPqm1oTxjRSbhG4LWPQRTGHtRmAntRcufGLFJVLKa6hkKWgLNC9R4KQhDRc8+qTnQn8N8nBhbTVOcZiGa8N1WFi9ETKTxlShn7gKv1HI8p1RtG+slNeK3EiRVJ7FKaeIeiZKPm2MErxHBst6nALudiArcLAtW2xoBPXDiQzmbHAeY9keam7i5sKzo13ypUAR3oPC42f5PAP5EME2g+wTlikMOtg5IQ/uhL8nWcklJozp87O26Ap86NlWeIbeCxTRPSgsha3SIhRjxwhZ+Q1d5Zc2+DjjzUgCk5SGhsDe4iyTwG0SktwwLjUwsE+T9nJ7Y95hPArlQqAQe+7tKFAWofyFWJdIh/Nons14T8inifnF0lQ/kfMs3ISY5Oe4N6mzC3wNC7kFPXM2ZI8xi27GfSh6Bs2w5gTHS1X7em1nR93Az80Nd8VNyzCsgh/e35Af+jjin0NOq4uraZWDG88lKfr1FE9WxsYcPhSidJBZUp/LrEpneg6FphqTOMgWUfj7u1ymX1/3iRC+RRfabqELeXbd0+jnJ0mS1SoLhvFsYlTHelpQ5OOmFQpWyfyFUAfXhXjQUTRfrYLAxjEmDQtVHdWaQ5aCpsMiz1Gm6juG4Xl2HMckCvyqooDHL42JSBBpiIDq0NiXPs5t0xbzJWoUSFL4DL5TpVugEMP9VChoW/Oh+ANxCv2VKeIPRWckS0FHgV6cgjqYi65R0FedchQdexaz2yjiTlMMha8/FA/U/5OCjvF2jMJ4CwrrOkW+6PuVKfLYLK9MUfcs7Leg2HWaQgysVqGgjfusUyt6pCloGJAPxR/oCsX8Q/E4OW9B4bM3rnIUu65R0FB9LSlo/3byobi/BAoxvveH4oEy/y8UecCWV6bIYwX3+UT9Sadis0hT0DDmxofi/noPCp0b/soUvTKFuLDpNSnEYMEVCuqivDgFPfvFKWiWs96Cwu9UNNEPRZfEK1ep0t05ChbyuF170dVnUaIQd82rUPANWbtMMRC+xRT5esGcwuw0xa/wLSyo4fOu3o+iQ7sV9D4UXdJlipVIQeffvxZFJlLQRS76m1Dcspj871SmECMnNFN0aNennkghBgv+UDxSkhTURekYhSZJcWQ/685ehz1c8ctRUAdX69C+kz15CurgdoxCfQsKn+/LI0nRkb1xiSy+cBYotsLXTRS95+9TXJTFu3dAIYbaAQq+5qmzFIYkBXtY3aLwLlOsRQp2wpP3Uhe0vkxhN1KIoyVPVXKZIm6iOHSKwn0HCk25kSKVDJX5p7LegmJ8K8Wyss3V84QDFtxGcdw/wr5WgugUr05B4kXeSHFLWMA/kIEDOUTRja2e+3QKxxsGMHSZ9FFi30YxfjYFDY+lZNi62YtSmMTchPQarnjmjRSnJ1OQwCMsyIZ/I8WosiXAYwXVKw9sYvJBzZYUPDzcLfEy7yccNKww4M1jhxMKIerABYrnLiOxyyl+mWLXRDGXj0t8V83L2yJdppg0UWSVoH6P1VYpjSXdTPHUqag41lMxS99MIS4/fqhO5aAf2o3lIihFynu0PGFXBucyhdFM8cRB81jcaXxxmcJqooiftHuVasUQ7CwtlAp9pdxIAUHpbOeOTZ9GYi+R6Eyq2ocNojabnefZXhAk83DklnZa+goz2/O84RwHvBMoBLMaKWbsYvvleTRKkBZUSVF49yfQ6ORSHQ9U8rs/XZB7E4UjsUvWXXVI0+Pp9BNFSZIF9m5iWL6p52HcainUJgqsqamqvm8ZBt58y0aiYZXWiyti8Zfi2KaaEUEoJmQXCO87pkKorzb7V91M0UXVUvhvQfEezwIoeNX80hTcBzdflMIsUeBW8+brT/WCzH5tKEIk3NhxoVaPy5gV5RW1DphIzHSxB1eigICrIyy3oPOhqOKehndt1qQk9OD0wmfu04ySlkCh8c/0tHryXjksl+7pdBpjhRGIt23ruCi7RrtJRZB3rFKuQtrtdigP4fyFtwGNUc6hvk6EfJvB7+9guVwevr4ODRQ99plJzvg6rQLbsBzV/KdSPkWlAbXODrUS523UngdZlmHjwjAc/+KImMsU5dGtfNaszBeiFBDk+jRpdGGnyBf18b6pKLUgDORwvc6wNzgaoUc1OJ+PaVrzMP9E39XRGULBwl1D1ur7xsSzg9U8Go3d9D7hQ++ouj4o/rwPnq3a04xg9KgEldSIHRxqh8lwFwS27zN6WeM1Svqdr2MSJ7RcQo2ZvZ4Pyvc2YLtV0/7XOtlkxqX1xfVMz5uT4RBJwS4l6UUb79FZsljw7qbBY/ao+r3OFQAuHFSJUDSNyyTkxCONUN9J4YqVvN1rqv7JpglKxt/ddFAzugtqZQ0M15qdeHiakVeV9YwDHDTOdqJjHbve84xsr8ZZgLQ47Cq7/3RRjTP4yf4aOITXLDn+zejNtuDY453Gm5Wy0xqu1Li2VuMU8JeOvTjciDEfdIe7LIJbahhsRMYhAbJ58HXyrzYFNd1SRhq6lqlOhqRBaPZQSa/CI+OP+Oatdj8va1orvaTaQPQkFUjTj9ILu+eevV6vF6vFPJqH4el3WXguF6a+23+Si/5Cy2YI2NviJbS9+OrauX6BLuja65TFsw28rMMxzLwWr0pP58Fj9BtWNadakb486kOiEj7b7fAGAageuEtN99FH1/UfJ5p4VABnehAAAAAASUVORK5CYII="/>
          <p:cNvSpPr>
            <a:spLocks noChangeAspect="1" noChangeArrowheads="1"/>
          </p:cNvSpPr>
          <p:nvPr/>
        </p:nvSpPr>
        <p:spPr bwMode="auto">
          <a:xfrm>
            <a:off x="155575" y="-1790700"/>
            <a:ext cx="28765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http://images.clipartpanda.com/testament-clipart-bible1_scalable.svg"/>
          <p:cNvSpPr>
            <a:spLocks noChangeAspect="1" noChangeArrowheads="1"/>
          </p:cNvSpPr>
          <p:nvPr/>
        </p:nvSpPr>
        <p:spPr bwMode="auto">
          <a:xfrm>
            <a:off x="155575" y="-1790700"/>
            <a:ext cx="28765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http://123clipartpictures.com/wp-content/uploads/2015/09/New-Testament-Clipart-2.jpg"/>
          <p:cNvPicPr>
            <a:picLocks noChangeAspect="1" noChangeArrowheads="1"/>
          </p:cNvPicPr>
          <p:nvPr/>
        </p:nvPicPr>
        <p:blipFill>
          <a:blip r:embed="rId2" cstate="print"/>
          <a:srcRect/>
          <a:stretch>
            <a:fillRect/>
          </a:stretch>
        </p:blipFill>
        <p:spPr bwMode="auto">
          <a:xfrm>
            <a:off x="8749859" y="2713548"/>
            <a:ext cx="3347545" cy="220530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TotalTime>
  <Words>591</Words>
  <Application>Microsoft Office PowerPoint</Application>
  <PresentationFormat>Custom</PresentationFormat>
  <Paragraphs>45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Know Your Faith IV: The Fathers of the Church</vt:lpstr>
      <vt:lpstr>St Athanasius the Great,  Bishop of Alexandria</vt:lpstr>
      <vt:lpstr>Slide 3</vt:lpstr>
      <vt:lpstr>Slide 4</vt:lpstr>
      <vt:lpstr>Diptychs of the Orthodox Patriarchates</vt:lpstr>
      <vt:lpstr>Times and Places of Exile</vt:lpstr>
      <vt:lpstr>Slide 7</vt:lpstr>
      <vt:lpstr>Julian the Apostate</vt:lpstr>
      <vt:lpstr>39th Paschal Letter of St Athanasius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 James Worthington</dc:creator>
  <cp:lastModifiedBy>adelphotheos</cp:lastModifiedBy>
  <cp:revision>12</cp:revision>
  <dcterms:created xsi:type="dcterms:W3CDTF">2015-09-22T18:56:02Z</dcterms:created>
  <dcterms:modified xsi:type="dcterms:W3CDTF">2015-12-01T21:22:06Z</dcterms:modified>
</cp:coreProperties>
</file>